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83" r:id="rId3"/>
    <p:sldId id="284" r:id="rId4"/>
    <p:sldId id="292" r:id="rId5"/>
    <p:sldId id="285" r:id="rId6"/>
    <p:sldId id="287" r:id="rId7"/>
    <p:sldId id="276" r:id="rId8"/>
    <p:sldId id="288" r:id="rId9"/>
    <p:sldId id="274" r:id="rId10"/>
    <p:sldId id="277" r:id="rId11"/>
    <p:sldId id="279" r:id="rId12"/>
    <p:sldId id="291" r:id="rId13"/>
  </p:sldIdLst>
  <p:sldSz cx="12192000" cy="6858000"/>
  <p:notesSz cx="6681788" cy="9812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1E"/>
    <a:srgbClr val="F3F6FB"/>
    <a:srgbClr val="2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60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BFB91-6CDA-4C01-A2FD-D882D83D78C4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6600"/>
            <a:ext cx="6537325" cy="3678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338" y="4660900"/>
            <a:ext cx="5345112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0213"/>
            <a:ext cx="289560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600" y="9320213"/>
            <a:ext cx="289560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F8DA4-53DD-4EC2-9849-A328D3A100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47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9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0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893A39-BB49-8C47-8580-2FF3C0CEB709}"/>
              </a:ext>
            </a:extLst>
          </p:cNvPr>
          <p:cNvSpPr/>
          <p:nvPr userDrawn="1"/>
        </p:nvSpPr>
        <p:spPr>
          <a:xfrm>
            <a:off x="383033" y="715279"/>
            <a:ext cx="11425935" cy="5696366"/>
          </a:xfrm>
          <a:prstGeom prst="rect">
            <a:avLst/>
          </a:prstGeom>
          <a:noFill/>
          <a:ln w="63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731" tIns="36731" rIns="36731" bIns="36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1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4B4B95-2132-AB4B-82C7-2A9BB2117466}"/>
              </a:ext>
            </a:extLst>
          </p:cNvPr>
          <p:cNvSpPr/>
          <p:nvPr userDrawn="1"/>
        </p:nvSpPr>
        <p:spPr>
          <a:xfrm>
            <a:off x="382266" y="446355"/>
            <a:ext cx="11426686" cy="5943273"/>
          </a:xfrm>
          <a:prstGeom prst="rect">
            <a:avLst/>
          </a:prstGeom>
          <a:noFill/>
          <a:ln w="635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731" tIns="36731" rIns="36731" bIns="367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41" b="1">
              <a:solidFill>
                <a:schemeClr val="tx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0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3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7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4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8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4126D-4445-421A-895E-7D61E5E81EC3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430CC-92C7-42F2-9E5C-71BB5A66F4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4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26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.png"/><Relationship Id="rId25" Type="http://schemas.openxmlformats.org/officeDocument/2006/relationships/image" Target="../media/image25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erm.kamkabel.mark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6642" y="3929449"/>
            <a:ext cx="7462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pic>
        <p:nvPicPr>
          <p:cNvPr id="1026" name="Picture 2" descr="P:\Дирекция по маркетингу\Отдел маркетинговых коммуникаций\11 Фото\Франшиза\2021 Краснодар\2021 открытие Кранодар\D60_8150.JPG"/>
          <p:cNvPicPr>
            <a:picLocks noChangeAspect="1" noChangeArrowheads="1"/>
          </p:cNvPicPr>
          <p:nvPr/>
        </p:nvPicPr>
        <p:blipFill>
          <a:blip r:embed="rId4" cstate="print"/>
          <a:srcRect l="8812" t="8435" b="14728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106832F-0C31-5346-813E-C8439908A929}"/>
              </a:ext>
            </a:extLst>
          </p:cNvPr>
          <p:cNvSpPr/>
          <p:nvPr/>
        </p:nvSpPr>
        <p:spPr>
          <a:xfrm>
            <a:off x="7381299" y="460835"/>
            <a:ext cx="4299333" cy="56373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>
              <a:spcAft>
                <a:spcPts val="500"/>
              </a:spcAft>
              <a:buClr>
                <a:srgbClr val="5EE395"/>
              </a:buClr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ФРАНШИЗА</a:t>
            </a:r>
          </a:p>
          <a:p>
            <a:pPr algn="r">
              <a:spcAft>
                <a:spcPts val="500"/>
              </a:spcAft>
              <a:buClr>
                <a:srgbClr val="5EE395"/>
              </a:buClr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ООО «Камский кабель»</a:t>
            </a:r>
            <a:endParaRPr lang="ru-RU" sz="28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/>
          <p:cNvCxnSpPr/>
          <p:nvPr/>
        </p:nvCxnSpPr>
        <p:spPr>
          <a:xfrm>
            <a:off x="806824" y="1008274"/>
            <a:ext cx="0" cy="5510860"/>
          </a:xfrm>
          <a:prstGeom prst="line">
            <a:avLst/>
          </a:prstGeom>
          <a:ln w="25400">
            <a:solidFill>
              <a:srgbClr val="B21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91670" y="1301674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:\Дирекция по маркетингу\Отдел маркетинговых коммуникаций\06 ДИЗАЙН И ПРОМ. ЭСТЕТИКА\02 Макеты, Креатив\Презентации и Сайт оформление\открытие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052051"/>
            <a:ext cx="5791200" cy="5805949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1237127" y="62039"/>
            <a:ext cx="5360349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Этапы открытия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10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91670" y="1953587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1670" y="2605500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91670" y="3257413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1670" y="3909326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1670" y="4561241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1670" y="5507914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1670" y="6196404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91670" y="301213"/>
            <a:ext cx="430308" cy="430308"/>
          </a:xfrm>
          <a:prstGeom prst="ellipse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01584" y="469075"/>
            <a:ext cx="3260" cy="540327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669" y="1247421"/>
            <a:ext cx="7749101" cy="54398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1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Подписание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комплекта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документов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2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Календарный план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открытия торговой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точки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3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Согласование месторасположения и помещения будущего магазина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4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Разработка дизайн-проекта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5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Согласование складской программы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6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Заказ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 установка торгового, складского, кассового,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отмоточного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        оборудования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7</a:t>
            </a:r>
            <a:r>
              <a:rPr lang="ru-RU" sz="3000" b="1" dirty="0" smtClean="0">
                <a:solidFill>
                  <a:srgbClr val="B21E1E"/>
                </a:solidFill>
                <a:latin typeface="Arial Black" pitchFamily="34" charset="0"/>
              </a:rPr>
              <a:t>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Система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учета и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выкладка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товаров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B21E1E"/>
                </a:solidFill>
                <a:latin typeface="Arial Black" pitchFamily="34" charset="0"/>
              </a:rPr>
              <a:t>8 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Приемка и торжественное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открытие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магазина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25" y="1064795"/>
            <a:ext cx="5779075" cy="57932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975" y="1578148"/>
            <a:ext cx="6958141" cy="4395362"/>
          </a:xfrm>
        </p:spPr>
        <p:txBody>
          <a:bodyPr>
            <a:noAutofit/>
          </a:bodyPr>
          <a:lstStyle/>
          <a:p>
            <a:pPr marL="18000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После </a:t>
            </a:r>
            <a:r>
              <a:rPr lang="ru-RU" sz="1800" b="1" dirty="0">
                <a:solidFill>
                  <a:srgbClr val="B21E1E"/>
                </a:solidFill>
                <a:latin typeface="Arial Narrow" pitchFamily="34" charset="0"/>
              </a:rPr>
              <a:t>открытия розничного 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магазина, </a:t>
            </a:r>
            <a:b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взаимодействие с </a:t>
            </a:r>
            <a:r>
              <a:rPr lang="ru-RU" sz="1800" b="1" dirty="0" err="1">
                <a:solidFill>
                  <a:srgbClr val="B21E1E"/>
                </a:solidFill>
                <a:latin typeface="Arial Narrow" pitchFamily="34" charset="0"/>
              </a:rPr>
              <a:t>франчайзи</a:t>
            </a:r>
            <a:r>
              <a:rPr lang="ru-RU" sz="1800" b="1" dirty="0">
                <a:solidFill>
                  <a:srgbClr val="B21E1E"/>
                </a:solidFill>
                <a:latin typeface="Arial Narrow" pitchFamily="34" charset="0"/>
              </a:rPr>
              <a:t> не 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заканчивается!</a:t>
            </a:r>
          </a:p>
          <a:p>
            <a:pPr marL="180000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Мы формируем индивидуальный поход к каждому партнеру, своевременно обеспечивая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информационную и техническую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поддержку, целью которых является устойчивое развитие сети франчайзинга.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5379" y="915368"/>
            <a:ext cx="52419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  <a:latin typeface="PragmaticaCondCTT" panose="020B05060404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506694" y="62039"/>
            <a:ext cx="618887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Дальнейшее взаимодействие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11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P:\Дирекция по маркетингу\Отдел маркетинговых коммуникаций\06 ДИЗАЙН И ПРОМ. ЭСТЕТИКА\02 Макеты, Креатив\Презентации и Сайт оформление\руки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124" y="1682962"/>
            <a:ext cx="1444625" cy="930275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65654" y="3167638"/>
            <a:ext cx="72224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716"/>
            <a:ext cx="12200490" cy="5823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pic>
        <p:nvPicPr>
          <p:cNvPr id="1026" name="Picture 2" descr="C:\Users\root\Downloads\Презентация_ФРАНШИЗА_сентябрь_2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200491" cy="68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6781266" y="-318384"/>
            <a:ext cx="7780329" cy="7780329"/>
            <a:chOff x="6285598" y="-382978"/>
            <a:chExt cx="7780329" cy="7780329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B6AB77EA-D4E5-E943-AACF-7DB68309C89D}"/>
                </a:ext>
              </a:extLst>
            </p:cNvPr>
            <p:cNvSpPr>
              <a:spLocks/>
            </p:cNvSpPr>
            <p:nvPr/>
          </p:nvSpPr>
          <p:spPr>
            <a:xfrm rot="16200000">
              <a:off x="6285598" y="-382978"/>
              <a:ext cx="7780329" cy="7780329"/>
            </a:xfrm>
            <a:prstGeom prst="ellipse">
              <a:avLst/>
            </a:prstGeom>
            <a:solidFill>
              <a:schemeClr val="bg1">
                <a:lumMod val="95000"/>
                <a:alpha val="57000"/>
              </a:schemeClr>
            </a:solidFill>
            <a:ln w="3175">
              <a:noFill/>
              <a:prstDash val="solid"/>
            </a:ln>
          </p:spPr>
          <p:txBody>
            <a:bodyPr wrap="square" lIns="0" rIns="0" anchor="ctr">
              <a:noAutofit/>
            </a:bodyPr>
            <a:lstStyle/>
            <a:p>
              <a:pPr algn="ctr"/>
              <a:r>
                <a:rPr lang="ru-RU" sz="816" kern="0" spc="204" dirty="0">
                  <a:solidFill>
                    <a:schemeClr val="accent1">
                      <a:lumMod val="75000"/>
                    </a:schemeClr>
                  </a:solidFill>
                </a:rPr>
                <a:t>    </a:t>
              </a:r>
              <a:endParaRPr lang="en-US" sz="816" kern="0" spc="204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id="{2D4D73F1-1AF4-E74D-8BDB-9374306F80B6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7616690" y="948882"/>
              <a:ext cx="5298284" cy="5300343"/>
            </a:xfrm>
            <a:prstGeom prst="ellipse">
              <a:avLst/>
            </a:prstGeom>
            <a:solidFill>
              <a:schemeClr val="bg1">
                <a:lumMod val="75000"/>
                <a:alpha val="28000"/>
              </a:schemeClr>
            </a:solidFill>
            <a:ln w="3175">
              <a:noFill/>
              <a:prstDash val="solid"/>
            </a:ln>
          </p:spPr>
          <p:txBody>
            <a:bodyPr wrap="square" lIns="0" rIns="0" anchor="ctr">
              <a:noAutofit/>
            </a:bodyPr>
            <a:lstStyle/>
            <a:p>
              <a:pPr algn="ctr"/>
              <a:r>
                <a:rPr lang="ru-RU" sz="816" kern="0" spc="204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endParaRPr lang="en-US" sz="816" kern="0" spc="204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A870BB01-C1AF-4A4B-B6B9-A9B61C67E8A9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8998160" y="2249705"/>
              <a:ext cx="2697650" cy="2698698"/>
            </a:xfrm>
            <a:prstGeom prst="ellipse">
              <a:avLst/>
            </a:prstGeom>
            <a:solidFill>
              <a:srgbClr val="C00000">
                <a:alpha val="73000"/>
              </a:srgbClr>
            </a:solidFill>
            <a:ln w="3175">
              <a:gradFill>
                <a:gsLst>
                  <a:gs pos="50000">
                    <a:schemeClr val="accent1">
                      <a:lumMod val="5000"/>
                      <a:lumOff val="95000"/>
                    </a:schemeClr>
                  </a:gs>
                  <a:gs pos="67000">
                    <a:schemeClr val="accent1">
                      <a:lumMod val="45000"/>
                      <a:lumOff val="55000"/>
                    </a:schemeClr>
                  </a:gs>
                  <a:gs pos="9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p:spPr>
          <p:txBody>
            <a:bodyPr wrap="square" lIns="0" rIns="0" anchor="ctr">
              <a:noAutofit/>
            </a:bodyPr>
            <a:lstStyle/>
            <a:p>
              <a:pPr algn="ctr"/>
              <a:endParaRPr lang="en-US" sz="816" kern="0" spc="204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F106832F-0C31-5346-813E-C8439908A929}"/>
                </a:ext>
              </a:extLst>
            </p:cNvPr>
            <p:cNvSpPr/>
            <p:nvPr/>
          </p:nvSpPr>
          <p:spPr>
            <a:xfrm>
              <a:off x="9522135" y="3825876"/>
              <a:ext cx="1643170" cy="588697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1224"/>
                </a:spcAft>
                <a:buClr>
                  <a:srgbClr val="5EE395"/>
                </a:buClr>
              </a:pPr>
              <a:r>
                <a:rPr lang="ru-RU" sz="3200" b="1" dirty="0" smtClean="0">
                  <a:solidFill>
                    <a:srgbClr val="FFFFFF"/>
                  </a:solidFill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rPr>
                <a:t>50 000</a:t>
              </a:r>
              <a:endParaRPr lang="ru-RU" sz="6000" b="1" dirty="0">
                <a:solidFill>
                  <a:srgbClr val="FFFFFF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0D8F647F-9F88-D64B-B00A-FC442A4FD2A6}"/>
                </a:ext>
              </a:extLst>
            </p:cNvPr>
            <p:cNvSpPr/>
            <p:nvPr/>
          </p:nvSpPr>
          <p:spPr>
            <a:xfrm>
              <a:off x="8837797" y="4284639"/>
              <a:ext cx="3029431" cy="359619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1224"/>
                </a:spcAft>
                <a:buClr>
                  <a:srgbClr val="5EE395"/>
                </a:buClr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ea typeface="Segoe UI Symbol" panose="020B0502040204020203" pitchFamily="34" charset="0"/>
                  <a:cs typeface="Arial" panose="020B0604020202020204" pitchFamily="34" charset="0"/>
                </a:rPr>
                <a:t>клиентов</a:t>
              </a:r>
              <a:endParaRPr lang="ru-RU" sz="3200" b="1" dirty="0">
                <a:solidFill>
                  <a:srgbClr val="FFFFFF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55" descr="http://kngc.ru/wp-content/uploads/1290516212.png"/>
            <p:cNvPicPr>
              <a:picLocks noChangeAspect="1" noChangeArrowheads="1"/>
            </p:cNvPicPr>
            <p:nvPr/>
          </p:nvPicPr>
          <p:blipFill>
            <a:blip r:embed="rId2" cstate="print">
              <a:lum bright="-8000"/>
            </a:blip>
            <a:srcRect t="32500" b="35001"/>
            <a:stretch>
              <a:fillRect/>
            </a:stretch>
          </p:blipFill>
          <p:spPr bwMode="auto">
            <a:xfrm>
              <a:off x="7828403" y="2623597"/>
              <a:ext cx="1087699" cy="344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59" descr="http://sdelanounas.ru/i/d/3/d3d3LnNkZWxhbm91bmFzLnJ1L3VwbG9hZHMvNS8wLzUwODEzNjYzMDM1NzIuanBlZw==.jpg"/>
            <p:cNvPicPr>
              <a:picLocks noChangeAspect="1" noChangeArrowheads="1"/>
            </p:cNvPicPr>
            <p:nvPr/>
          </p:nvPicPr>
          <p:blipFill>
            <a:blip r:embed="rId3" cstate="print">
              <a:lum bright="-4000"/>
            </a:blip>
            <a:srcRect l="6976" t="5930" r="2322" b="15678"/>
            <a:stretch>
              <a:fillRect/>
            </a:stretch>
          </p:blipFill>
          <p:spPr bwMode="auto">
            <a:xfrm>
              <a:off x="8371916" y="1783511"/>
              <a:ext cx="1166681" cy="452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6646" y="4278638"/>
              <a:ext cx="1264078" cy="422676"/>
            </a:xfrm>
            <a:prstGeom prst="rect">
              <a:avLst/>
            </a:prstGeom>
          </p:spPr>
        </p:pic>
        <p:pic>
          <p:nvPicPr>
            <p:cNvPr id="95" name="Рисунок 9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56584" y="3551189"/>
              <a:ext cx="1165322" cy="36467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947" y="5263257"/>
              <a:ext cx="1167547" cy="308645"/>
            </a:xfrm>
            <a:prstGeom prst="rect">
              <a:avLst/>
            </a:prstGeom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07733" y="1310408"/>
              <a:ext cx="1177924" cy="386259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0536" y="2734581"/>
              <a:ext cx="1137699" cy="360669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623" y="4992310"/>
              <a:ext cx="1042815" cy="539136"/>
            </a:xfrm>
            <a:prstGeom prst="rect">
              <a:avLst/>
            </a:prstGeom>
          </p:spPr>
        </p:pic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0" cstate="print">
              <a:lum bright="-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3275703"/>
              <a:ext cx="1020522" cy="662325"/>
            </a:xfrm>
            <a:prstGeom prst="rect">
              <a:avLst/>
            </a:prstGeom>
          </p:spPr>
        </p:pic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9661" y="1257712"/>
              <a:ext cx="1591072" cy="483951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20025" y="5726056"/>
              <a:ext cx="1176395" cy="538092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2882" y="6241807"/>
              <a:ext cx="1568338" cy="470501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03046" y="1896379"/>
              <a:ext cx="1194020" cy="440746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1704" y="4450118"/>
              <a:ext cx="987927" cy="541460"/>
            </a:xfrm>
            <a:prstGeom prst="rect">
              <a:avLst/>
            </a:prstGeom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594101" y="2427006"/>
              <a:ext cx="1531184" cy="1531184"/>
            </a:xfrm>
            <a:prstGeom prst="rect">
              <a:avLst/>
            </a:prstGeom>
          </p:spPr>
        </p:pic>
      </p:grpSp>
      <p:sp>
        <p:nvSpPr>
          <p:cNvPr id="12" name="Прямоугольная выноска 11"/>
          <p:cNvSpPr/>
          <p:nvPr/>
        </p:nvSpPr>
        <p:spPr>
          <a:xfrm>
            <a:off x="4176918" y="5281690"/>
            <a:ext cx="2488802" cy="1373524"/>
          </a:xfrm>
          <a:prstGeom prst="wedgeRectCallout">
            <a:avLst>
              <a:gd name="adj1" fmla="val 78653"/>
              <a:gd name="adj2" fmla="val -623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11361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5891490-AECC-8840-B15E-21520D2DF432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74981" y="2273355"/>
            <a:ext cx="1038425" cy="215993"/>
          </a:xfrm>
          <a:prstGeom prst="rect">
            <a:avLst/>
          </a:prstGeom>
        </p:spPr>
      </p:pic>
      <p:sp>
        <p:nvSpPr>
          <p:cNvPr id="91" name="Заголовок 1"/>
          <p:cNvSpPr txBox="1">
            <a:spLocks/>
          </p:cNvSpPr>
          <p:nvPr/>
        </p:nvSpPr>
        <p:spPr>
          <a:xfrm>
            <a:off x="502742" y="300444"/>
            <a:ext cx="5237087" cy="6611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Лидер кабельной отрасли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7759" y="1260804"/>
            <a:ext cx="719903" cy="741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6644" y="2426525"/>
            <a:ext cx="719903" cy="719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56644" y="3734090"/>
            <a:ext cx="719903" cy="725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56644" y="5224122"/>
            <a:ext cx="725398" cy="7144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300499" y="1260804"/>
            <a:ext cx="703417" cy="708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298585" y="2574297"/>
            <a:ext cx="703417" cy="7199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298585" y="3867690"/>
            <a:ext cx="708912" cy="736389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F106832F-0C31-5346-813E-C8439908A929}"/>
              </a:ext>
            </a:extLst>
          </p:cNvPr>
          <p:cNvSpPr/>
          <p:nvPr/>
        </p:nvSpPr>
        <p:spPr>
          <a:xfrm>
            <a:off x="4383387" y="5410712"/>
            <a:ext cx="2047489" cy="5500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Aft>
                <a:spcPts val="1224"/>
              </a:spcAft>
              <a:buClr>
                <a:srgbClr val="5EE395"/>
              </a:buClr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75 000</a:t>
            </a:r>
            <a:endParaRPr lang="ru-RU" sz="6000" b="1" dirty="0">
              <a:solidFill>
                <a:srgbClr val="C0000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D8F647F-9F88-D64B-B00A-FC442A4FD2A6}"/>
              </a:ext>
            </a:extLst>
          </p:cNvPr>
          <p:cNvSpPr/>
          <p:nvPr/>
        </p:nvSpPr>
        <p:spPr>
          <a:xfrm>
            <a:off x="4322197" y="5953686"/>
            <a:ext cx="2155619" cy="53138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spcAft>
                <a:spcPts val="1224"/>
              </a:spcAft>
              <a:buClr>
                <a:srgbClr val="5EE395"/>
              </a:buClr>
            </a:pPr>
            <a:r>
              <a:rPr lang="ru-RU" sz="2000" b="1" dirty="0" err="1" smtClean="0">
                <a:solidFill>
                  <a:srgbClr val="C00000"/>
                </a:solidFill>
                <a:latin typeface="Arial Narrow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маркоразмеров</a:t>
            </a:r>
            <a:r>
              <a:rPr lang="ru-RU" sz="2000" b="1" dirty="0" smtClean="0">
                <a:solidFill>
                  <a:srgbClr val="C00000"/>
                </a:solidFill>
                <a:latin typeface="Arial Narrow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кабелей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3483" y="1201627"/>
            <a:ext cx="20902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ЭНЕРГЕТИКА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для строительства и реконструкции кабельных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линий и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распределительных сетей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0774" y="2343496"/>
            <a:ext cx="219404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СТРОИТЕЛЬСТВО</a:t>
            </a: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для энергоснабжения объектов гражданского и промышленного строительства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24380" y="3518802"/>
            <a:ext cx="220043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МЕТАЛЛУРГИЯ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общепромышленного назначения, а также специально спроектированные кабели для применения в условиях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металлургии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23482" y="5097452"/>
            <a:ext cx="24161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НЕФТЕГАЗОВАЯ </a:t>
            </a:r>
          </a:p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ПРОМЫШЛЕННОСТЬ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общепромышленного назначения, а также кабели для </a:t>
            </a:r>
            <a:endParaRPr lang="ru-RU" sz="13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питания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насосов в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нефтяных скважинах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89420" y="1117054"/>
            <a:ext cx="26788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ТРАНСПОРТНАЯ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ИНФРАСТРУКТУРА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для внутренних и наружных соединений подвижного состава рельсового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транспорта,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 также общепромышленного назначения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88928" y="2394970"/>
            <a:ext cx="228623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МАШИНОСТРОЕНИЕ</a:t>
            </a:r>
            <a:endParaRPr lang="ru-RU" sz="13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для энергоснабжения инфраструктуры предприятия,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а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также номенклатура специального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назначения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88927" y="3792309"/>
            <a:ext cx="269233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ГОРНОДОБЫВАЮЩАЯ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ПРОМЫШЛЕННОСТЬ</a:t>
            </a:r>
          </a:p>
          <a:p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Продукция для энергоснабжения шахт и разрезов, а также для подключения шахтного оборудования к электросети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2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23" y="1058779"/>
            <a:ext cx="5785077" cy="5799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500684" y="62039"/>
            <a:ext cx="497368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Франшиза для завода – это…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9139" y="1476264"/>
            <a:ext cx="5998287" cy="4252511"/>
          </a:xfrm>
        </p:spPr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3000"/>
              </a:spcBef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Расширение географии присутствия с охватом розничного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 оптового рынков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ts val="2400"/>
              </a:lnSpc>
              <a:spcBef>
                <a:spcPts val="3000"/>
              </a:spcBef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Привлечение новых клиентов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ts val="2400"/>
              </a:lnSpc>
              <a:spcBef>
                <a:spcPts val="3000"/>
              </a:spcBef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Оптимизация текущей модели сбыта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ts val="2400"/>
              </a:lnSpc>
              <a:spcBef>
                <a:spcPts val="3000"/>
              </a:spcBef>
              <a:buNone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Выстраивание сети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надёжных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партнёров</a:t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 предоставлением им ряда преимуществ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3499" y="264190"/>
            <a:ext cx="5746667" cy="578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 smtClean="0">
              <a:solidFill>
                <a:schemeClr val="bg1"/>
              </a:solidFill>
              <a:latin typeface="PragmaticaCondCTT" panose="020B05060404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3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" name="Рисунок 16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12" y="2778671"/>
            <a:ext cx="360000" cy="360000"/>
          </a:xfrm>
          <a:prstGeom prst="rect">
            <a:avLst/>
          </a:prstGeom>
        </p:spPr>
      </p:pic>
      <p:pic>
        <p:nvPicPr>
          <p:cNvPr id="18" name="Рисунок 17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12" y="3787898"/>
            <a:ext cx="360000" cy="360000"/>
          </a:xfrm>
          <a:prstGeom prst="rect">
            <a:avLst/>
          </a:prstGeom>
        </p:spPr>
      </p:pic>
      <p:pic>
        <p:nvPicPr>
          <p:cNvPr id="19" name="Рисунок 18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12" y="4795582"/>
            <a:ext cx="360000" cy="360000"/>
          </a:xfrm>
          <a:prstGeom prst="rect">
            <a:avLst/>
          </a:prstGeom>
        </p:spPr>
      </p:pic>
      <p:pic>
        <p:nvPicPr>
          <p:cNvPr id="20" name="Рисунок 19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12" y="1567744"/>
            <a:ext cx="360000" cy="36000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65654" y="2451539"/>
            <a:ext cx="737665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5654" y="3476108"/>
            <a:ext cx="678174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5654" y="4467626"/>
            <a:ext cx="62639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2" y="-5166"/>
            <a:ext cx="12200881" cy="6875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/>
        </p:nvSpPr>
        <p:spPr>
          <a:xfrm>
            <a:off x="494662" y="62039"/>
            <a:ext cx="497368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Сеть розничных магазинов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05856" y="6492807"/>
            <a:ext cx="55378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latin typeface="Arial Narrow" panose="020B0606020202030204" pitchFamily="34" charset="0"/>
              </a:rPr>
              <a:t>Актуальная информация о представительствах, дилерах, </a:t>
            </a:r>
            <a:r>
              <a:rPr lang="ru-RU" sz="900" dirty="0" err="1" smtClean="0">
                <a:latin typeface="Arial Narrow" panose="020B0606020202030204" pitchFamily="34" charset="0"/>
              </a:rPr>
              <a:t>франчайзи</a:t>
            </a:r>
            <a:r>
              <a:rPr lang="ru-RU" sz="900" dirty="0" smtClean="0">
                <a:latin typeface="Arial Narrow" panose="020B0606020202030204" pitchFamily="34" charset="0"/>
              </a:rPr>
              <a:t> и партнерах опубликована на сайте </a:t>
            </a:r>
            <a:r>
              <a:rPr lang="en-US" sz="900" dirty="0" smtClean="0">
                <a:latin typeface="Arial Narrow" panose="020B0606020202030204" pitchFamily="34" charset="0"/>
              </a:rPr>
              <a:t>kamkabel.ru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4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9950" y="3636429"/>
            <a:ext cx="1410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Санкт-Петербург</a:t>
            </a:r>
            <a:endParaRPr lang="ru-RU" sz="14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98968" y="4620180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Минск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13442" y="4446262"/>
            <a:ext cx="724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Москва</a:t>
            </a:r>
            <a:endParaRPr lang="ru-RU" sz="1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881522" y="509907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Липецк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806041" y="5749639"/>
            <a:ext cx="1257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Ростов-на Дону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948641" y="5325250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Уральск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240657" y="4992556"/>
            <a:ext cx="8386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Оренбург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662232" y="4744157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Ульяновск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022893" y="4373221"/>
            <a:ext cx="1571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Набережные Челны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18940" y="4168286"/>
            <a:ext cx="686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Ижевск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464636" y="381342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ПЕРМЬ</a:t>
            </a:r>
            <a:endParaRPr lang="ru-RU" sz="1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4415347" y="3023530"/>
            <a:ext cx="689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Югорск</a:t>
            </a:r>
            <a:endParaRPr 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242777" y="2169639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Новый Уренгой</a:t>
            </a:r>
            <a:endParaRPr lang="ru-RU" sz="1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17479" y="4184363"/>
            <a:ext cx="726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Тюмень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46807" y="4446262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Омск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933168" y="4454731"/>
            <a:ext cx="970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Красноярск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777584" y="4284348"/>
            <a:ext cx="649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Братск</a:t>
            </a:r>
            <a:endParaRPr lang="ru-RU" sz="1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866206" y="4875992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Иркутск</a:t>
            </a:r>
            <a:endParaRPr lang="ru-RU" sz="1400" dirty="0"/>
          </a:p>
        </p:txBody>
      </p:sp>
      <p:grpSp>
        <p:nvGrpSpPr>
          <p:cNvPr id="9" name="Группа 58"/>
          <p:cNvGrpSpPr/>
          <p:nvPr/>
        </p:nvGrpSpPr>
        <p:grpSpPr>
          <a:xfrm>
            <a:off x="7401271" y="1098092"/>
            <a:ext cx="4791342" cy="2021316"/>
            <a:chOff x="7400658" y="1755946"/>
            <a:chExt cx="4791342" cy="202131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400658" y="1820254"/>
              <a:ext cx="4791342" cy="1957008"/>
            </a:xfrm>
            <a:prstGeom prst="rect">
              <a:avLst/>
            </a:prstGeom>
            <a:solidFill>
              <a:schemeClr val="bg1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674087" y="1755946"/>
              <a:ext cx="4262282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ru-RU" sz="1600" b="1" dirty="0" smtClean="0">
                  <a:solidFill>
                    <a:srgbClr val="B21E1E"/>
                  </a:solidFill>
                  <a:latin typeface="Arial Narrow" pitchFamily="34" charset="0"/>
                </a:rPr>
                <a:t>На </a:t>
              </a:r>
              <a:r>
                <a:rPr lang="ru-RU" sz="1600" b="1" dirty="0">
                  <a:solidFill>
                    <a:srgbClr val="B21E1E"/>
                  </a:solidFill>
                  <a:latin typeface="Arial Narrow" pitchFamily="34" charset="0"/>
                </a:rPr>
                <a:t>сегодня открыты и </a:t>
              </a:r>
              <a:r>
                <a:rPr lang="ru-RU" sz="1600" b="1" dirty="0" smtClean="0">
                  <a:solidFill>
                    <a:srgbClr val="B21E1E"/>
                  </a:solidFill>
                  <a:latin typeface="Arial Narrow" pitchFamily="34" charset="0"/>
                </a:rPr>
                <a:t>действуют 45 магазинов:</a:t>
              </a:r>
            </a:p>
            <a:p>
              <a:pPr>
                <a:lnSpc>
                  <a:spcPts val="35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           Россия — 41 магазин</a:t>
              </a:r>
            </a:p>
            <a:p>
              <a:pPr>
                <a:lnSpc>
                  <a:spcPts val="35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           Казахстан — 3 магазина</a:t>
              </a:r>
            </a:p>
            <a:p>
              <a:pPr>
                <a:lnSpc>
                  <a:spcPts val="3500"/>
                </a:lnSpc>
              </a:pPr>
              <a:r>
                <a:rPr lang="ru-RU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itchFamily="34" charset="0"/>
                </a:rPr>
                <a:t>           Белоруссия — 1 магазин</a:t>
              </a:r>
              <a:endParaRPr lang="ru-RU" sz="1600" b="1" dirty="0"/>
            </a:p>
          </p:txBody>
        </p:sp>
        <p:pic>
          <p:nvPicPr>
            <p:cNvPr id="1026" name="Picture 2" descr="C:\Users\Алексей\Downloads\ru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52" y="2365737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Алексей\Downloads\be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53" y="3167363"/>
              <a:ext cx="360000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Алексей\Downloads\kaz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453" y="2768074"/>
              <a:ext cx="362748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" name="Прямоугольник 57"/>
          <p:cNvSpPr/>
          <p:nvPr/>
        </p:nvSpPr>
        <p:spPr>
          <a:xfrm>
            <a:off x="493289" y="1311568"/>
            <a:ext cx="519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ООО «Камский кабель» ― первый основатель сети розничных магазинов среди кабельных заводов России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7400068" y="1133856"/>
            <a:ext cx="479921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392784" y="3138587"/>
            <a:ext cx="479921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3929114" y="4004951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Екатеринбург</a:t>
            </a:r>
            <a:endParaRPr lang="ru-RU" sz="14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3318596" y="4594417"/>
            <a:ext cx="481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Уфа</a:t>
            </a:r>
            <a:endParaRPr lang="ru-RU" sz="14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9498990" y="6336585"/>
            <a:ext cx="1066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Владивосток</a:t>
            </a:r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877637" y="2451310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Печора</a:t>
            </a:r>
            <a:endParaRPr lang="ru-RU" sz="1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017684" y="3480730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Сургут</a:t>
            </a:r>
            <a:endParaRPr lang="ru-RU" sz="1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060692" y="4232862"/>
            <a:ext cx="923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Вольгинский</a:t>
            </a:r>
            <a:endParaRPr lang="ru-RU" sz="1151" dirty="0"/>
          </a:p>
        </p:txBody>
      </p:sp>
      <p:grpSp>
        <p:nvGrpSpPr>
          <p:cNvPr id="83" name="Группа 82"/>
          <p:cNvGrpSpPr/>
          <p:nvPr/>
        </p:nvGrpSpPr>
        <p:grpSpPr>
          <a:xfrm>
            <a:off x="390738" y="2194447"/>
            <a:ext cx="10720209" cy="4413776"/>
            <a:chOff x="421018" y="2194447"/>
            <a:chExt cx="10720209" cy="4413776"/>
          </a:xfrm>
        </p:grpSpPr>
        <p:grpSp>
          <p:nvGrpSpPr>
            <p:cNvPr id="10" name="Группа 8"/>
            <p:cNvGrpSpPr/>
            <p:nvPr/>
          </p:nvGrpSpPr>
          <p:grpSpPr>
            <a:xfrm>
              <a:off x="421018" y="2194447"/>
              <a:ext cx="10720209" cy="4413776"/>
              <a:chOff x="494662" y="1353876"/>
              <a:chExt cx="14289007" cy="5941200"/>
            </a:xfrm>
          </p:grpSpPr>
          <p:pic>
            <p:nvPicPr>
              <p:cNvPr id="11" name="Рисунок 10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94662" y="4661098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14" name="Рисунок 13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79577" y="5310579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15" name="Рисунок 14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106737" y="6171051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16" name="Рисунок 15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631764" y="5593388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19" name="Рисунок 18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740187" y="4351358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2" name="Рисунок 21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596864" y="2507557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3" name="Рисунок 22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699703" y="1353876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6" name="Рисунок 25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964339" y="4356546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7" name="Рисунок 26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075293" y="4198049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8" name="Рисунок 27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176761" y="5012040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50" name="Рисунок 49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83168" y="4421660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55" name="Рисунок 54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9594" y="4428934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57" name="Рисунок 56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22986" y="3560047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56" name="Рисунок 55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30961" y="3566632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1" name="Рисунок 20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36659" y="3509128"/>
                <a:ext cx="431999" cy="432000"/>
              </a:xfrm>
              <a:prstGeom prst="rect">
                <a:avLst/>
              </a:prstGeom>
            </p:spPr>
          </p:pic>
          <p:pic>
            <p:nvPicPr>
              <p:cNvPr id="12" name="Рисунок 11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990971" y="4421816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18" name="Рисунок 17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016324" y="5159307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25" name="Рисунок 24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429911" y="4426411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63" name="Рисунок 62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134498" y="4609252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67" name="Рисунок 66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001956" y="6978083"/>
                <a:ext cx="316993" cy="316993"/>
              </a:xfrm>
              <a:prstGeom prst="rect">
                <a:avLst/>
              </a:prstGeom>
            </p:spPr>
          </p:pic>
          <p:pic>
            <p:nvPicPr>
              <p:cNvPr id="87" name="Рисунок 86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466677" y="5616364"/>
                <a:ext cx="316992" cy="316993"/>
              </a:xfrm>
              <a:prstGeom prst="rect">
                <a:avLst/>
              </a:prstGeom>
            </p:spPr>
          </p:pic>
          <p:pic>
            <p:nvPicPr>
              <p:cNvPr id="89" name="Рисунок 88" descr="знак-КК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2005654" y="2825522"/>
                <a:ext cx="316993" cy="316993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16940" y="2485048"/>
              <a:ext cx="237821" cy="235497"/>
            </a:xfrm>
            <a:prstGeom prst="rect">
              <a:avLst/>
            </a:prstGeom>
          </p:spPr>
        </p:pic>
        <p:pic>
          <p:nvPicPr>
            <p:cNvPr id="75" name="Рисунок 74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614" y="3671278"/>
              <a:ext cx="237821" cy="235497"/>
            </a:xfrm>
            <a:prstGeom prst="rect">
              <a:avLst/>
            </a:prstGeom>
          </p:spPr>
        </p:pic>
        <p:pic>
          <p:nvPicPr>
            <p:cNvPr id="76" name="Рисунок 75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9863" y="3671394"/>
              <a:ext cx="237821" cy="235497"/>
            </a:xfrm>
            <a:prstGeom prst="rect">
              <a:avLst/>
            </a:prstGeom>
          </p:spPr>
        </p:pic>
        <p:pic>
          <p:nvPicPr>
            <p:cNvPr id="77" name="Рисунок 76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1238" y="3523244"/>
              <a:ext cx="237821" cy="235497"/>
            </a:xfrm>
            <a:prstGeom prst="rect">
              <a:avLst/>
            </a:prstGeom>
          </p:spPr>
        </p:pic>
        <p:pic>
          <p:nvPicPr>
            <p:cNvPr id="79" name="Рисунок 78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2989" y="4253371"/>
              <a:ext cx="237821" cy="235497"/>
            </a:xfrm>
            <a:prstGeom prst="rect">
              <a:avLst/>
            </a:prstGeom>
          </p:spPr>
        </p:pic>
        <p:pic>
          <p:nvPicPr>
            <p:cNvPr id="85" name="Рисунок 84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5610" y="4166151"/>
              <a:ext cx="237821" cy="235497"/>
            </a:xfrm>
            <a:prstGeom prst="rect">
              <a:avLst/>
            </a:prstGeom>
          </p:spPr>
        </p:pic>
        <p:pic>
          <p:nvPicPr>
            <p:cNvPr id="86" name="Рисунок 85" descr="знак-КК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6488" y="4166267"/>
              <a:ext cx="237821" cy="235497"/>
            </a:xfrm>
            <a:prstGeom prst="rect">
              <a:avLst/>
            </a:prstGeom>
          </p:spPr>
        </p:pic>
      </p:grpSp>
      <p:sp>
        <p:nvSpPr>
          <p:cNvPr id="88" name="Прямоугольник 87"/>
          <p:cNvSpPr/>
          <p:nvPr/>
        </p:nvSpPr>
        <p:spPr>
          <a:xfrm>
            <a:off x="9175955" y="5306563"/>
            <a:ext cx="17908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Комсомольск-на-Амуре</a:t>
            </a:r>
            <a:endParaRPr lang="ru-RU" sz="14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9208525" y="3249802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Якутск</a:t>
            </a:r>
            <a:endParaRPr lang="ru-RU" sz="1400" dirty="0"/>
          </a:p>
        </p:txBody>
      </p:sp>
      <p:pic>
        <p:nvPicPr>
          <p:cNvPr id="92" name="Рисунок 91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4345" y="4219162"/>
            <a:ext cx="237821" cy="235497"/>
          </a:xfrm>
          <a:prstGeom prst="rect">
            <a:avLst/>
          </a:prstGeom>
        </p:spPr>
      </p:pic>
      <p:pic>
        <p:nvPicPr>
          <p:cNvPr id="93" name="Рисунок 92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5223" y="4219278"/>
            <a:ext cx="237821" cy="235497"/>
          </a:xfrm>
          <a:prstGeom prst="rect">
            <a:avLst/>
          </a:prstGeom>
        </p:spPr>
      </p:pic>
      <p:pic>
        <p:nvPicPr>
          <p:cNvPr id="96" name="Рисунок 95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7158" y="4049898"/>
            <a:ext cx="237821" cy="235497"/>
          </a:xfrm>
          <a:prstGeom prst="rect">
            <a:avLst/>
          </a:prstGeom>
        </p:spPr>
      </p:pic>
      <p:pic>
        <p:nvPicPr>
          <p:cNvPr id="97" name="Рисунок 96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18036" y="4050014"/>
            <a:ext cx="237821" cy="235497"/>
          </a:xfrm>
          <a:prstGeom prst="rect">
            <a:avLst/>
          </a:prstGeom>
        </p:spPr>
      </p:pic>
      <p:pic>
        <p:nvPicPr>
          <p:cNvPr id="98" name="Рисунок 97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94989" y="4049782"/>
            <a:ext cx="237821" cy="235497"/>
          </a:xfrm>
          <a:prstGeom prst="rect">
            <a:avLst/>
          </a:prstGeom>
        </p:spPr>
      </p:pic>
      <p:pic>
        <p:nvPicPr>
          <p:cNvPr id="99" name="Рисунок 98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75867" y="4049898"/>
            <a:ext cx="237821" cy="235497"/>
          </a:xfrm>
          <a:prstGeom prst="rect">
            <a:avLst/>
          </a:prstGeom>
        </p:spPr>
      </p:pic>
      <p:pic>
        <p:nvPicPr>
          <p:cNvPr id="106" name="Рисунок 105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45016" y="4771684"/>
            <a:ext cx="237821" cy="235497"/>
          </a:xfrm>
          <a:prstGeom prst="rect">
            <a:avLst/>
          </a:prstGeom>
        </p:spPr>
      </p:pic>
      <p:pic>
        <p:nvPicPr>
          <p:cNvPr id="107" name="Рисунок 106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1969" y="4771452"/>
            <a:ext cx="237821" cy="235497"/>
          </a:xfrm>
          <a:prstGeom prst="rect">
            <a:avLst/>
          </a:prstGeom>
        </p:spPr>
      </p:pic>
      <p:pic>
        <p:nvPicPr>
          <p:cNvPr id="108" name="Рисунок 107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2847" y="4771568"/>
            <a:ext cx="237821" cy="235497"/>
          </a:xfrm>
          <a:prstGeom prst="rect">
            <a:avLst/>
          </a:prstGeom>
        </p:spPr>
      </p:pic>
      <p:sp>
        <p:nvSpPr>
          <p:cNvPr id="111" name="Прямоугольник 110"/>
          <p:cNvSpPr/>
          <p:nvPr/>
        </p:nvSpPr>
        <p:spPr>
          <a:xfrm>
            <a:off x="4263673" y="3836545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Невьянск</a:t>
            </a:r>
            <a:endParaRPr lang="ru-RU" sz="1400" dirty="0"/>
          </a:p>
        </p:txBody>
      </p:sp>
      <p:pic>
        <p:nvPicPr>
          <p:cNvPr id="112" name="Рисунок 111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95897" y="3875334"/>
            <a:ext cx="237821" cy="235497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1985151" y="6175659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Краснодар</a:t>
            </a:r>
            <a:endParaRPr lang="ru-RU" sz="1400" dirty="0"/>
          </a:p>
        </p:txBody>
      </p:sp>
      <p:pic>
        <p:nvPicPr>
          <p:cNvPr id="114" name="Рисунок 113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1023" y="6208565"/>
            <a:ext cx="237821" cy="235497"/>
          </a:xfrm>
          <a:prstGeom prst="rect">
            <a:avLst/>
          </a:prstGeom>
        </p:spPr>
      </p:pic>
      <p:sp>
        <p:nvSpPr>
          <p:cNvPr id="115" name="Прямоугольник 114"/>
          <p:cNvSpPr/>
          <p:nvPr/>
        </p:nvSpPr>
        <p:spPr>
          <a:xfrm>
            <a:off x="4715563" y="5024197"/>
            <a:ext cx="6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Астана</a:t>
            </a:r>
            <a:endParaRPr lang="ru-RU" sz="1400" dirty="0"/>
          </a:p>
        </p:txBody>
      </p:sp>
      <p:pic>
        <p:nvPicPr>
          <p:cNvPr id="116" name="Рисунок 115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15193" y="5060336"/>
            <a:ext cx="237821" cy="235497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4572058" y="6172344"/>
            <a:ext cx="824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Шымкент</a:t>
            </a:r>
            <a:endParaRPr lang="ru-RU" sz="1400" dirty="0"/>
          </a:p>
        </p:txBody>
      </p:sp>
      <p:pic>
        <p:nvPicPr>
          <p:cNvPr id="120" name="Рисунок 119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7930" y="6205250"/>
            <a:ext cx="237821" cy="235497"/>
          </a:xfrm>
          <a:prstGeom prst="rect">
            <a:avLst/>
          </a:prstGeom>
        </p:spPr>
      </p:pic>
      <p:pic>
        <p:nvPicPr>
          <p:cNvPr id="121" name="Рисунок 120" descr="знак-КК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0526" y="4049550"/>
            <a:ext cx="237821" cy="235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488646" y="62039"/>
            <a:ext cx="497368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PragmaticaCondCTT" panose="020B0506040402020204" pitchFamily="34" charset="0"/>
              </a:rPr>
              <a:t>Мы предлагаем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1316052" y="1264014"/>
            <a:ext cx="1589518" cy="47010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 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5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одержимое 11"/>
          <p:cNvSpPr txBox="1">
            <a:spLocks/>
          </p:cNvSpPr>
          <p:nvPr/>
        </p:nvSpPr>
        <p:spPr>
          <a:xfrm>
            <a:off x="6443528" y="5750553"/>
            <a:ext cx="5990602" cy="4771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 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Picture 2" descr="P:\Дирекция по маркетингу\Отдел маркетинговых коммуникаций\06 ДИЗАЙН И ПРОМ. ЭСТЕТИКА\02 Макеты, Креатив\Презентации и Сайт оформление\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823" y="1563879"/>
            <a:ext cx="844216" cy="638025"/>
          </a:xfrm>
          <a:prstGeom prst="rect">
            <a:avLst/>
          </a:prstGeom>
          <a:noFill/>
        </p:spPr>
      </p:pic>
      <p:pic>
        <p:nvPicPr>
          <p:cNvPr id="1027" name="Picture 3" descr="P:\Дирекция по маркетингу\Отдел маркетинговых коммуникаций\06 ДИЗАЙН И ПРОМ. ЭСТЕТИКА\02 Макеты, Креатив\Презентации и Сайт оформление\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5587" y="1451641"/>
            <a:ext cx="570198" cy="787358"/>
          </a:xfrm>
          <a:prstGeom prst="rect">
            <a:avLst/>
          </a:prstGeom>
          <a:noFill/>
        </p:spPr>
      </p:pic>
      <p:pic>
        <p:nvPicPr>
          <p:cNvPr id="1028" name="Picture 4" descr="P:\Дирекция по маркетингу\Отдел маркетинговых коммуникаций\06 ДИЗАЙН И ПРОМ. ЭСТЕТИКА\02 Макеты, Креатив\Презентации и Сайт оформление\0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68345" y="1555334"/>
            <a:ext cx="828085" cy="734941"/>
          </a:xfrm>
          <a:prstGeom prst="rect">
            <a:avLst/>
          </a:prstGeom>
          <a:noFill/>
        </p:spPr>
      </p:pic>
      <p:pic>
        <p:nvPicPr>
          <p:cNvPr id="1029" name="Picture 5" descr="P:\Дирекция по маркетингу\Отдел маркетинговых коммуникаций\06 ДИЗАЙН И ПРОМ. ЭСТЕТИКА\02 Макеты, Креатив\Презентации и Сайт оформление\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165" y="4259552"/>
            <a:ext cx="823532" cy="856212"/>
          </a:xfrm>
          <a:prstGeom prst="rect">
            <a:avLst/>
          </a:prstGeom>
          <a:noFill/>
        </p:spPr>
      </p:pic>
      <p:pic>
        <p:nvPicPr>
          <p:cNvPr id="1030" name="Picture 6" descr="P:\Дирекция по маркетингу\Отдел маркетинговых коммуникаций\06 ДИЗАЙН И ПРОМ. ЭСТЕТИКА\02 Макеты, Креатив\Презентации и Сайт оформление\0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4464" y="4251314"/>
            <a:ext cx="792445" cy="787531"/>
          </a:xfrm>
          <a:prstGeom prst="rect">
            <a:avLst/>
          </a:prstGeom>
          <a:noFill/>
        </p:spPr>
      </p:pic>
      <p:pic>
        <p:nvPicPr>
          <p:cNvPr id="1031" name="Picture 7" descr="P:\Дирекция по маркетингу\Отдел маркетинговых коммуникаций\06 ДИЗАЙН И ПРОМ. ЭСТЕТИКА\02 Макеты, Креатив\Презентации и Сайт оформление\0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44589" y="4244076"/>
            <a:ext cx="875597" cy="6867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91834" y="2398301"/>
            <a:ext cx="1840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B21E1E"/>
                </a:solidFill>
                <a:latin typeface="Arial Narrow" pitchFamily="34" charset="0"/>
              </a:rPr>
              <a:t>Готовый бизнес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72599" y="239830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21E1E"/>
                </a:solidFill>
                <a:latin typeface="Arial Narrow" pitchFamily="34" charset="0"/>
              </a:rPr>
              <a:t>Бренд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65872" y="2398301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21E1E"/>
                </a:solidFill>
                <a:latin typeface="Arial Narrow" pitchFamily="34" charset="0"/>
              </a:rPr>
              <a:t>Поддержка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07439" y="514510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B21E1E"/>
                </a:solidFill>
                <a:latin typeface="Arial Narrow" pitchFamily="34" charset="0"/>
              </a:rPr>
              <a:t>Дилерство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45962" y="5145106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B21E1E"/>
                </a:solidFill>
                <a:latin typeface="Arial Narrow" pitchFamily="34" charset="0"/>
              </a:rPr>
              <a:t>Продажи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80280" y="5145106"/>
            <a:ext cx="2204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21E1E"/>
                </a:solidFill>
                <a:latin typeface="Arial Narrow" pitchFamily="34" charset="0"/>
              </a:rPr>
              <a:t>О</a:t>
            </a:r>
            <a:r>
              <a:rPr lang="ru-RU" b="1" dirty="0" smtClean="0">
                <a:solidFill>
                  <a:srgbClr val="B21E1E"/>
                </a:solidFill>
                <a:latin typeface="Arial Narrow" pitchFamily="34" charset="0"/>
              </a:rPr>
              <a:t>бучение</a:t>
            </a:r>
            <a:endParaRPr lang="ru-RU" dirty="0">
              <a:solidFill>
                <a:srgbClr val="B21E1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6447" y="2764003"/>
            <a:ext cx="3010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Рознично-оптовая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бизнес модель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для новых и действующих магазинов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8267" y="2764003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Репутация качественного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 надежного поставщика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810958" y="2708918"/>
            <a:ext cx="4032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Индивидуальный подход к каждому партнёру.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Дизайн-проект торговой точки, разработка товарной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матрицы, тех.поддержка, 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мерчендайзинг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,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консультации менеджера завода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154" y="5560301"/>
            <a:ext cx="40535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Статус официального дилера с правом использования товарного знака «</a:t>
            </a:r>
            <a:r>
              <a:rPr lang="ru-RU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Камкабель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».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Размещение информации о компании на сайте завода. Подключение к телефону горячей линии.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Корпоративная электронная почта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95083" y="5560301"/>
            <a:ext cx="29312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Каналы продаж по 5-ти направлениям: розничный, оптовый, интернет-магазин, тендеры, проектные продажи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832222" y="5560301"/>
            <a:ext cx="37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Бесплатная стажировка сотрудника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 действующем магазине. 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Обучение внутризаводской системе</a:t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управления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ERP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92366" y="3863859"/>
            <a:ext cx="277293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709711" y="3863859"/>
            <a:ext cx="277293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527055" y="3863859"/>
            <a:ext cx="277293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414933"/>
              </p:ext>
            </p:extLst>
          </p:nvPr>
        </p:nvGraphicFramePr>
        <p:xfrm>
          <a:off x="572562" y="1198229"/>
          <a:ext cx="10930078" cy="55067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0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Ретрансляция</a:t>
                      </a:r>
                      <a:b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входящего спроса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Обработка заявок действующих клиентов завода до 3 </a:t>
                      </a:r>
                      <a:r>
                        <a:rPr lang="ru-RU" sz="1600" b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млн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 руб.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Ценообразование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Специальные условия на розничный ассортимент магазина – кабель и сопутствующая электротехническая продукция. Индивидуальный подход               для оптовых продаж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Удалённое рабочее место</a:t>
                      </a:r>
                      <a:endParaRPr lang="ru-RU" dirty="0">
                        <a:solidFill>
                          <a:srgbClr val="B21E1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Подключение к внутризаводской системе для самостоятельной обработки заявок. Просмотр наличия кабеля на складе завода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Интернет-магазин</a:t>
                      </a:r>
                      <a:endParaRPr lang="ru-RU" dirty="0">
                        <a:solidFill>
                          <a:srgbClr val="B21E1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None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Продажи через интернет-магазин </a:t>
                      </a:r>
                      <a:r>
                        <a:rPr lang="en-US" sz="1600" b="0" u="sng" dirty="0" err="1" smtClean="0">
                          <a:latin typeface="Arial Narrow" pitchFamily="34" charset="0"/>
                          <a:hlinkClick r:id="rId2"/>
                        </a:rPr>
                        <a:t>kamkabel</a:t>
                      </a:r>
                      <a:r>
                        <a:rPr lang="ru-RU" sz="1600" b="0" u="sng" dirty="0" smtClean="0">
                          <a:latin typeface="Arial Narrow" pitchFamily="34" charset="0"/>
                          <a:hlinkClick r:id="rId2"/>
                        </a:rPr>
                        <a:t>.</a:t>
                      </a:r>
                      <a:r>
                        <a:rPr lang="en-US" sz="1600" b="0" u="sng" dirty="0" smtClean="0">
                          <a:latin typeface="Arial Narrow" pitchFamily="34" charset="0"/>
                          <a:hlinkClick r:id="rId2"/>
                        </a:rPr>
                        <a:t>market</a:t>
                      </a: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/>
                      </a:r>
                      <a:b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Пункт выдачи заказов в торговой точке</a:t>
                      </a:r>
                      <a:b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Подключение к рекламным кампаниям завода 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Участие в тендерах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Закупки  для субъектов малого и среднего бизнеса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2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Отсутствие роялти</a:t>
                      </a:r>
                      <a:b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</a:br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и паушального взноса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Отсутствие разовых и периодических платежей</a:t>
                      </a:r>
                      <a:b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за предоставление прав пользования ТМ и комиссий с продаж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32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</a:rPr>
                        <a:t>Логистика</a:t>
                      </a:r>
                      <a:endParaRPr lang="ru-RU" dirty="0">
                        <a:solidFill>
                          <a:srgbClr val="B21E1E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Комплектация сборного груза </a:t>
                      </a:r>
                      <a:b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</a:br>
                      <a:r>
                        <a:rPr lang="ru-RU" sz="16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Расчёт стоимости доставки</a:t>
                      </a:r>
                      <a:endParaRPr lang="ru-RU" sz="1600" b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/>
        </p:nvSpPr>
        <p:spPr>
          <a:xfrm>
            <a:off x="488646" y="62039"/>
            <a:ext cx="618887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Преимущества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102408" y="1040890"/>
            <a:ext cx="2471455" cy="54973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500"/>
              </a:spcAft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6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1859368" y="938600"/>
            <a:ext cx="5712205" cy="5242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4" name="Рисунок 23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1403004"/>
            <a:ext cx="360000" cy="360000"/>
          </a:xfrm>
          <a:prstGeom prst="rect">
            <a:avLst/>
          </a:prstGeom>
        </p:spPr>
      </p:pic>
      <p:pic>
        <p:nvPicPr>
          <p:cNvPr id="32" name="Рисунок 31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2223400"/>
            <a:ext cx="360000" cy="360000"/>
          </a:xfrm>
          <a:prstGeom prst="rect">
            <a:avLst/>
          </a:prstGeom>
        </p:spPr>
      </p:pic>
      <p:pic>
        <p:nvPicPr>
          <p:cNvPr id="33" name="Рисунок 32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3035250"/>
            <a:ext cx="360000" cy="360000"/>
          </a:xfrm>
          <a:prstGeom prst="rect">
            <a:avLst/>
          </a:prstGeom>
        </p:spPr>
      </p:pic>
      <p:pic>
        <p:nvPicPr>
          <p:cNvPr id="34" name="Рисунок 33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3889830"/>
            <a:ext cx="360000" cy="360000"/>
          </a:xfrm>
          <a:prstGeom prst="rect">
            <a:avLst/>
          </a:prstGeom>
        </p:spPr>
      </p:pic>
      <p:pic>
        <p:nvPicPr>
          <p:cNvPr id="35" name="Рисунок 34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4653535"/>
            <a:ext cx="360000" cy="360000"/>
          </a:xfrm>
          <a:prstGeom prst="rect">
            <a:avLst/>
          </a:prstGeom>
        </p:spPr>
      </p:pic>
      <p:pic>
        <p:nvPicPr>
          <p:cNvPr id="36" name="Рисунок 35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5379919"/>
            <a:ext cx="360000" cy="360000"/>
          </a:xfrm>
          <a:prstGeom prst="rect">
            <a:avLst/>
          </a:prstGeom>
        </p:spPr>
      </p:pic>
      <p:pic>
        <p:nvPicPr>
          <p:cNvPr id="37" name="Рисунок 36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3874" y="6187345"/>
            <a:ext cx="360000" cy="360000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77519" y="3604068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77519" y="2881198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7519" y="1935906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77519" y="4549360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77519" y="5083248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7519" y="6019381"/>
            <a:ext cx="366529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94517" y="3604068"/>
            <a:ext cx="672692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94517" y="2881198"/>
            <a:ext cx="6694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794517" y="1935906"/>
            <a:ext cx="6694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94517" y="4549360"/>
            <a:ext cx="669465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94517" y="5083248"/>
            <a:ext cx="670540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794517" y="6019381"/>
            <a:ext cx="66838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309" y="1729714"/>
            <a:ext cx="5571858" cy="365634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Открытие розничного магазина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под брендом «Камкабель» площадью 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от 60 м</a:t>
            </a:r>
            <a:r>
              <a:rPr lang="ru-RU" sz="1800" b="1" baseline="30000" dirty="0" smtClean="0">
                <a:solidFill>
                  <a:srgbClr val="B21E1E"/>
                </a:solidFill>
                <a:latin typeface="Arial Narrow" pitchFamily="34" charset="0"/>
              </a:rPr>
              <a:t>2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 и более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Реализация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кабельно-проводниковой продукции производства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только 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ООО </a:t>
            </a:r>
            <a:r>
              <a:rPr lang="ru-RU" sz="1800" b="1" dirty="0">
                <a:solidFill>
                  <a:srgbClr val="B21E1E"/>
                </a:solidFill>
                <a:latin typeface="Arial Narrow" pitchFamily="34" charset="0"/>
              </a:rPr>
              <a:t>«Камский кабель</a:t>
            </a: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»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Продажа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только</a:t>
            </a:r>
            <a:b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  <a:t>качественных сопутствующих товаров</a:t>
            </a:r>
            <a:br>
              <a:rPr lang="ru-RU" sz="1800" b="1" dirty="0" smtClean="0">
                <a:solidFill>
                  <a:srgbClr val="B21E1E"/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(обязательно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наличие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сертификатов на продукцию)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ru-RU" sz="1800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494662" y="62039"/>
            <a:ext cx="4973687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Основные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требования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7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 descr="Галочка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12" y="1847382"/>
            <a:ext cx="360000" cy="360000"/>
          </a:xfrm>
          <a:prstGeom prst="rect">
            <a:avLst/>
          </a:prstGeom>
        </p:spPr>
      </p:pic>
      <p:pic>
        <p:nvPicPr>
          <p:cNvPr id="16" name="Рисунок 15" descr="Галочка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12" y="3060885"/>
            <a:ext cx="360000" cy="360000"/>
          </a:xfrm>
          <a:prstGeom prst="rect">
            <a:avLst/>
          </a:prstGeom>
        </p:spPr>
      </p:pic>
      <p:pic>
        <p:nvPicPr>
          <p:cNvPr id="17" name="Рисунок 16" descr="ГалочкаК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412" y="4274387"/>
            <a:ext cx="360000" cy="3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148" y="6426200"/>
            <a:ext cx="7855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latin typeface="Arial Narrow" panose="020B0606020202030204" pitchFamily="34" charset="0"/>
              </a:rPr>
              <a:t>Пример проекта розничного магазина 60 м</a:t>
            </a:r>
            <a:r>
              <a:rPr lang="ru-RU" sz="900" baseline="30000" dirty="0" smtClean="0">
                <a:latin typeface="Arial Narrow" panose="020B0606020202030204" pitchFamily="34" charset="0"/>
              </a:rPr>
              <a:t>2</a:t>
            </a:r>
            <a:r>
              <a:rPr lang="ru-RU" sz="900" dirty="0" smtClean="0">
                <a:latin typeface="Arial Narrow" panose="020B0606020202030204" pitchFamily="34" charset="0"/>
              </a:rPr>
              <a:t> 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0570" y="2579499"/>
            <a:ext cx="5669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0570" y="3846438"/>
            <a:ext cx="5669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P:\Дирекция по маркетингу\Отдел маркетинговых коммуникаций\10 Франшиза\ДИЗАЙН ПРОЕКТЫ франшизы\Екатеринбург\3д\04+.png"/>
          <p:cNvPicPr>
            <a:picLocks noChangeAspect="1" noChangeArrowheads="1"/>
          </p:cNvPicPr>
          <p:nvPr/>
        </p:nvPicPr>
        <p:blipFill>
          <a:blip r:embed="rId5" cstate="print"/>
          <a:srcRect r="15884" b="3926"/>
          <a:stretch>
            <a:fillRect/>
          </a:stretch>
        </p:blipFill>
        <p:spPr bwMode="auto">
          <a:xfrm>
            <a:off x="5521574" y="879500"/>
            <a:ext cx="6670426" cy="5978500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610570" y="5333715"/>
            <a:ext cx="566904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25" y="1064795"/>
            <a:ext cx="5779075" cy="579320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965" y="1508928"/>
            <a:ext cx="7118096" cy="3779682"/>
          </a:xfrm>
        </p:spPr>
        <p:txBody>
          <a:bodyPr>
            <a:noAutofit/>
          </a:bodyPr>
          <a:lstStyle/>
          <a:p>
            <a:pPr marL="0" lvl="0" indent="0">
              <a:lnSpc>
                <a:spcPts val="27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Е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сли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у Вас уже имеется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действующий магазин или сеть магазинов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электротехнических товаров,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используйте уникальную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возможность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обновить, оптимизировать или дополнить текущий бизнес для увеличения </a:t>
            </a:r>
            <a:r>
              <a:rPr lang="ru-RU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конкуренто-способности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относительно розничных сетей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электротехнической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продукции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</a:t>
            </a:r>
          </a:p>
          <a:p>
            <a:pPr marL="0" lvl="0" indent="0">
              <a:lnSpc>
                <a:spcPts val="2700"/>
              </a:lnSpc>
              <a:spcBef>
                <a:spcPts val="1800"/>
              </a:spcBef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720000" indent="0">
              <a:lnSpc>
                <a:spcPts val="27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Основные затраты для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Вас, приходятся на адаптацию визуального оформления торговой площади (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вывеска, торговое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оборудование, униформа, лицензии).</a:t>
            </a:r>
          </a:p>
          <a:p>
            <a:pPr marL="720000" indent="0">
              <a:lnSpc>
                <a:spcPts val="2700"/>
              </a:lnSpc>
              <a:spcBef>
                <a:spcPts val="1800"/>
              </a:spcBef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marL="720000" indent="0">
              <a:lnSpc>
                <a:spcPts val="2700"/>
              </a:lnSpc>
              <a:spcBef>
                <a:spcPts val="1800"/>
              </a:spcBef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Мы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предоставим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Вам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возможность поэтапного перехода                     на продукцию производства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ООО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«Камский кабель».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0916" y="816674"/>
            <a:ext cx="54597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bg1"/>
              </a:solidFill>
              <a:latin typeface="PragmaticaCondCTT" panose="020B05060404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/>
        </p:nvSpPr>
        <p:spPr>
          <a:xfrm>
            <a:off x="518726" y="62039"/>
            <a:ext cx="7704855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Arial Narrow" pitchFamily="34" charset="0"/>
              </a:rPr>
              <a:t>Условия для </a:t>
            </a:r>
            <a:r>
              <a:rPr lang="ru-RU" sz="2800" b="1" dirty="0" smtClean="0">
                <a:solidFill>
                  <a:schemeClr val="bg1"/>
                </a:solidFill>
                <a:latin typeface="Arial Narrow" pitchFamily="34" charset="0"/>
              </a:rPr>
              <a:t>действующих магазинов</a:t>
            </a:r>
            <a:endParaRPr lang="ru-RU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8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Рисунок 13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878" y="3770191"/>
            <a:ext cx="360000" cy="360000"/>
          </a:xfrm>
          <a:prstGeom prst="rect">
            <a:avLst/>
          </a:prstGeom>
        </p:spPr>
      </p:pic>
      <p:pic>
        <p:nvPicPr>
          <p:cNvPr id="15" name="Рисунок 14" descr="ГалочкаКР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878" y="5588290"/>
            <a:ext cx="360000" cy="3600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10570" y="3306611"/>
            <a:ext cx="707920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0570" y="5190498"/>
            <a:ext cx="6197854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88"/>
            <a:ext cx="12192001" cy="1136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97" y="262894"/>
            <a:ext cx="1618839" cy="3572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9698" y="5409490"/>
            <a:ext cx="9690394" cy="1085078"/>
          </a:xfrm>
        </p:spPr>
        <p:txBody>
          <a:bodyPr>
            <a:norm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Затраты указаны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справочно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. Конечная сумма зависит от размера торговой площади (в аренде или собственная), цен на ремонтные работы и строительные материалы в регионе, стоимости доставки продукции в регион, а также ассортимента и объема складских запасов.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9280" y="0"/>
            <a:ext cx="8748138" cy="981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Первоначальные инвестиции на открытие магазина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01253" y="6329548"/>
            <a:ext cx="690748" cy="528452"/>
          </a:xfrm>
          <a:prstGeom prst="rect">
            <a:avLst/>
          </a:prstGeom>
          <a:solidFill>
            <a:srgbClr val="B21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707004" y="6409108"/>
            <a:ext cx="29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7C43F1F8-E0BC-4A52-B386-85058E217FF8}" type="slidenum">
              <a:rPr lang="ru-RU" b="1" smtClean="0">
                <a:solidFill>
                  <a:schemeClr val="bg1"/>
                </a:solidFill>
                <a:latin typeface="Arial Narrow" panose="020B0606020202030204" pitchFamily="34" charset="0"/>
              </a:rPr>
              <a:pPr algn="ctr"/>
              <a:t>9</a:t>
            </a:fld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13383"/>
              </p:ext>
            </p:extLst>
          </p:nvPr>
        </p:nvGraphicFramePr>
        <p:xfrm>
          <a:off x="640935" y="1290923"/>
          <a:ext cx="10776245" cy="381091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6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8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Статья расходов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Открытие магазина «с нуля», руб.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Есть действующий магазин, руб.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7"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baseline="30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90 м</a:t>
                      </a:r>
                      <a:r>
                        <a:rPr lang="ru-RU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120 м</a:t>
                      </a:r>
                      <a:r>
                        <a:rPr lang="ru-RU" sz="1600" b="1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4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Оформление магазина 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937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1 097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1 357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 500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000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Первичное пополнение склада кабелем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200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300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Первичное пополнение склада электротехнической продукцией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300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1 500 000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800 </a:t>
                      </a:r>
                      <a:r>
                        <a:rPr lang="ru-RU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Итого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первоначальные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инвестиции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437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897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557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 000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  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500 </a:t>
                      </a:r>
                      <a:r>
                        <a:rPr lang="ru-RU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000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Окупаемость вложений</a:t>
                      </a:r>
                      <a:endParaRPr lang="ru-RU" sz="2000" dirty="0">
                        <a:solidFill>
                          <a:srgbClr val="B21E1E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 b="1" baseline="0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мес.</a:t>
                      </a:r>
                      <a:endParaRPr lang="ru-RU" sz="2000" b="1" dirty="0">
                        <a:solidFill>
                          <a:srgbClr val="B21E1E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ru-RU" sz="20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мес.</a:t>
                      </a:r>
                      <a:endParaRPr lang="ru-RU" sz="2000" b="1" dirty="0">
                        <a:solidFill>
                          <a:srgbClr val="B21E1E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 </a:t>
                      </a:r>
                      <a:r>
                        <a:rPr lang="ru-RU" sz="20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мес.</a:t>
                      </a:r>
                      <a:endParaRPr lang="ru-RU" sz="2000" b="1" dirty="0">
                        <a:solidFill>
                          <a:srgbClr val="B21E1E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от 3-х </a:t>
                      </a:r>
                      <a:r>
                        <a:rPr lang="ru-RU" sz="2000" b="1" dirty="0" smtClean="0">
                          <a:solidFill>
                            <a:srgbClr val="B21E1E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мес.</a:t>
                      </a:r>
                      <a:endParaRPr lang="ru-RU" sz="2000" b="1" dirty="0">
                        <a:solidFill>
                          <a:srgbClr val="B21E1E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1" name="Picture 3" descr="P:\Дирекция по маркетингу\Отдел маркетинговых коммуникаций\06 ДИЗАЙН И ПРОМ. ЭСТЕТИКА\02 Макеты, Креатив\Презентации и Сайт оформление\знак восклицания сер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18" y="5596775"/>
            <a:ext cx="725443" cy="645822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32604" y="2265872"/>
            <a:ext cx="3393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2604" y="3876136"/>
            <a:ext cx="3393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2604" y="4502989"/>
            <a:ext cx="33930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707592" y="4502989"/>
            <a:ext cx="170227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07592" y="3870385"/>
            <a:ext cx="170227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707592" y="2288875"/>
            <a:ext cx="170227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00754" y="2288875"/>
            <a:ext cx="45087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00754" y="3870385"/>
            <a:ext cx="45087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00754" y="4502989"/>
            <a:ext cx="45087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Words>607</Words>
  <Application>Microsoft Office PowerPoint</Application>
  <PresentationFormat>Широкоэкранный</PresentationFormat>
  <Paragraphs>177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PragmaticaCondCTT</vt:lpstr>
      <vt:lpstr>Segoe UI Light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Вахрушев Алексей Васильевич</dc:creator>
  <cp:lastModifiedBy>BEBOSS1</cp:lastModifiedBy>
  <cp:revision>734</cp:revision>
  <cp:lastPrinted>2019-03-22T12:45:05Z</cp:lastPrinted>
  <dcterms:created xsi:type="dcterms:W3CDTF">2019-02-21T06:09:39Z</dcterms:created>
  <dcterms:modified xsi:type="dcterms:W3CDTF">2023-09-19T10:15:58Z</dcterms:modified>
</cp:coreProperties>
</file>