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51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0EFFCDD-2CE6-4CFB-AFB7-06F8A6AB4A91}">
  <a:tblStyle styleId="{B0EFFCDD-2CE6-4CFB-AFB7-06F8A6AB4A91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1614" y="90"/>
      </p:cViewPr>
      <p:guideLst>
        <p:guide orient="horz" pos="1518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4972667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701792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625889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002602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244134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243403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464786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840918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66491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10253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jpg"/><Relationship Id="rId10" Type="http://schemas.openxmlformats.org/officeDocument/2006/relationships/image" Target="../media/image17.jpg"/><Relationship Id="rId4" Type="http://schemas.openxmlformats.org/officeDocument/2006/relationships/image" Target="../media/image11.png"/><Relationship Id="rId9" Type="http://schemas.openxmlformats.org/officeDocument/2006/relationships/image" Target="../media/image1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0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7.jpg"/><Relationship Id="rId7" Type="http://schemas.openxmlformats.org/officeDocument/2006/relationships/image" Target="../media/image2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87025" y="-167275"/>
            <a:ext cx="9318053" cy="702527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3"/>
          <p:cNvSpPr txBox="1">
            <a:spLocks noGrp="1"/>
          </p:cNvSpPr>
          <p:nvPr>
            <p:ph type="subTitle" idx="1"/>
          </p:nvPr>
        </p:nvSpPr>
        <p:spPr>
          <a:xfrm>
            <a:off x="2411988" y="4641570"/>
            <a:ext cx="4320000" cy="7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 sz="2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Презентация 4Looks</a:t>
            </a:r>
            <a:endParaRPr sz="28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1" name="Google Shape;91;p13"/>
          <p:cNvSpPr txBox="1"/>
          <p:nvPr/>
        </p:nvSpPr>
        <p:spPr>
          <a:xfrm>
            <a:off x="1027522" y="5521000"/>
            <a:ext cx="5390100" cy="59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65"/>
              <a:buFont typeface="Arial"/>
              <a:buNone/>
            </a:pPr>
            <a:r>
              <a:rPr lang="ru-RU" sz="1665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Подготовил: Дмитрий Волков</a:t>
            </a:r>
            <a:endParaRPr/>
          </a:p>
          <a:p>
            <a:pPr marL="0" marR="0" lvl="0" indent="0" algn="r" rtl="0">
              <a:lnSpc>
                <a:spcPct val="8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665"/>
              <a:buFont typeface="Arial"/>
              <a:buNone/>
            </a:pPr>
            <a:r>
              <a:rPr lang="ru-RU" sz="1665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Ver.1.0</a:t>
            </a:r>
            <a:endParaRPr sz="1665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2" name="Google Shape;92;p13"/>
          <p:cNvPicPr preferRelativeResize="0"/>
          <p:nvPr/>
        </p:nvPicPr>
        <p:blipFill>
          <a:blip r:embed="rId4">
            <a:alphaModFix amt="91000"/>
          </a:blip>
          <a:stretch>
            <a:fillRect/>
          </a:stretch>
        </p:blipFill>
        <p:spPr>
          <a:xfrm>
            <a:off x="189812" y="2750275"/>
            <a:ext cx="2977976" cy="2977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3"/>
          <p:cNvPicPr preferRelativeResize="0"/>
          <p:nvPr/>
        </p:nvPicPr>
        <p:blipFill>
          <a:blip r:embed="rId5">
            <a:alphaModFix amt="91000"/>
          </a:blip>
          <a:stretch>
            <a:fillRect/>
          </a:stretch>
        </p:blipFill>
        <p:spPr>
          <a:xfrm>
            <a:off x="291875" y="59025"/>
            <a:ext cx="2977976" cy="2977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3"/>
          <p:cNvPicPr preferRelativeResize="0"/>
          <p:nvPr/>
        </p:nvPicPr>
        <p:blipFill>
          <a:blip r:embed="rId6">
            <a:alphaModFix amt="91000"/>
          </a:blip>
          <a:stretch>
            <a:fillRect/>
          </a:stretch>
        </p:blipFill>
        <p:spPr>
          <a:xfrm>
            <a:off x="6041226" y="59051"/>
            <a:ext cx="2977976" cy="297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3"/>
          <p:cNvPicPr preferRelativeResize="0"/>
          <p:nvPr/>
        </p:nvPicPr>
        <p:blipFill>
          <a:blip r:embed="rId7">
            <a:alphaModFix amt="91000"/>
          </a:blip>
          <a:stretch>
            <a:fillRect/>
          </a:stretch>
        </p:blipFill>
        <p:spPr>
          <a:xfrm>
            <a:off x="6041225" y="2750275"/>
            <a:ext cx="2977976" cy="2977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904500" y="2406300"/>
            <a:ext cx="3335000" cy="11826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4"/>
          <p:cNvPicPr preferRelativeResize="0"/>
          <p:nvPr/>
        </p:nvPicPr>
        <p:blipFill rotWithShape="1">
          <a:blip r:embed="rId3">
            <a:alphaModFix amt="76000"/>
          </a:blip>
          <a:srcRect l="8742"/>
          <a:stretch/>
        </p:blipFill>
        <p:spPr>
          <a:xfrm flipH="1">
            <a:off x="3" y="0"/>
            <a:ext cx="9246048" cy="7016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80"/>
              <a:buFont typeface="Times New Roman"/>
              <a:buNone/>
            </a:pPr>
            <a:r>
              <a:rPr lang="ru-RU" sz="288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r>
              <a:rPr lang="ru-RU" sz="2880" b="1">
                <a:latin typeface="Times New Roman"/>
                <a:ea typeface="Times New Roman"/>
                <a:cs typeface="Times New Roman"/>
                <a:sym typeface="Times New Roman"/>
              </a:rPr>
              <a:t>LOOKS. Красота, вдохновленная природой </a:t>
            </a:r>
            <a:endParaRPr sz="3959"/>
          </a:p>
        </p:txBody>
      </p:sp>
      <p:sp>
        <p:nvSpPr>
          <p:cNvPr id="103" name="Google Shape;103;p14"/>
          <p:cNvSpPr txBox="1">
            <a:spLocks noGrp="1"/>
          </p:cNvSpPr>
          <p:nvPr>
            <p:ph type="body" idx="1"/>
          </p:nvPr>
        </p:nvSpPr>
        <p:spPr>
          <a:xfrm>
            <a:off x="457200" y="1256264"/>
            <a:ext cx="8229600" cy="48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ru-RU" sz="1800" b="1" dirty="0">
                <a:latin typeface="Times New Roman"/>
                <a:ea typeface="Times New Roman"/>
                <a:cs typeface="Times New Roman"/>
                <a:sym typeface="Times New Roman"/>
              </a:rPr>
              <a:t>Наша </a:t>
            </a:r>
            <a:r>
              <a:rPr lang="ru-RU" sz="1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</a:t>
            </a:r>
            <a:r>
              <a:rPr lang="ru-RU" sz="1800" b="1" dirty="0">
                <a:latin typeface="Times New Roman"/>
                <a:ea typeface="Times New Roman"/>
                <a:cs typeface="Times New Roman"/>
                <a:sym typeface="Times New Roman"/>
              </a:rPr>
              <a:t>иссия:</a:t>
            </a:r>
            <a:endParaRPr sz="18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ru-RU" sz="1800" dirty="0">
                <a:latin typeface="Times New Roman"/>
                <a:ea typeface="Times New Roman"/>
                <a:cs typeface="Times New Roman"/>
                <a:sym typeface="Times New Roman"/>
              </a:rPr>
              <a:t>дарить радость,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ru-RU" sz="1800" dirty="0">
                <a:latin typeface="Times New Roman"/>
                <a:ea typeface="Times New Roman"/>
                <a:cs typeface="Times New Roman"/>
                <a:sym typeface="Times New Roman"/>
              </a:rPr>
              <a:t>заряжать позитивом,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ru-RU" sz="1800" dirty="0">
                <a:latin typeface="Times New Roman"/>
                <a:ea typeface="Times New Roman"/>
                <a:cs typeface="Times New Roman"/>
                <a:sym typeface="Times New Roman"/>
              </a:rPr>
              <a:t>создавать индивидуальность,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ru-RU" sz="1800" dirty="0">
                <a:latin typeface="Times New Roman"/>
                <a:ea typeface="Times New Roman"/>
                <a:cs typeface="Times New Roman"/>
                <a:sym typeface="Times New Roman"/>
              </a:rPr>
              <a:t>вдохновлять на эксперименты,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ru-RU" sz="1800" dirty="0">
                <a:latin typeface="Times New Roman"/>
                <a:ea typeface="Times New Roman"/>
                <a:cs typeface="Times New Roman"/>
                <a:sym typeface="Times New Roman"/>
              </a:rPr>
              <a:t>подчеркивать красоту.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ru-RU" sz="1800" dirty="0">
                <a:latin typeface="Times New Roman"/>
                <a:ea typeface="Times New Roman"/>
                <a:cs typeface="Times New Roman"/>
                <a:sym typeface="Times New Roman"/>
              </a:rPr>
              <a:t>Делать это для каждого, кто видит нас, говорит с нами, слышит нас.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ru-RU" sz="1800" b="1" dirty="0">
                <a:latin typeface="Times New Roman"/>
                <a:ea typeface="Times New Roman"/>
                <a:cs typeface="Times New Roman"/>
                <a:sym typeface="Times New Roman"/>
              </a:rPr>
              <a:t>Наши </a:t>
            </a:r>
            <a:r>
              <a:rPr lang="ru-RU" sz="1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</a:t>
            </a:r>
            <a:r>
              <a:rPr lang="ru-RU" sz="1800" b="1" dirty="0">
                <a:latin typeface="Times New Roman"/>
                <a:ea typeface="Times New Roman"/>
                <a:cs typeface="Times New Roman"/>
                <a:sym typeface="Times New Roman"/>
              </a:rPr>
              <a:t>енности:</a:t>
            </a:r>
            <a:endParaRPr sz="18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ru-RU" sz="1800" dirty="0">
                <a:latin typeface="Times New Roman"/>
                <a:ea typeface="Times New Roman"/>
                <a:cs typeface="Times New Roman"/>
                <a:sym typeface="Times New Roman"/>
              </a:rPr>
              <a:t>доверие и ответственность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ru-RU" sz="1800" dirty="0">
                <a:latin typeface="Times New Roman"/>
                <a:ea typeface="Times New Roman"/>
                <a:cs typeface="Times New Roman"/>
                <a:sym typeface="Times New Roman"/>
              </a:rPr>
              <a:t>качество и комфорт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ru-RU" sz="1800" dirty="0">
                <a:latin typeface="Times New Roman"/>
                <a:ea typeface="Times New Roman"/>
                <a:cs typeface="Times New Roman"/>
                <a:sym typeface="Times New Roman"/>
              </a:rPr>
              <a:t>клиенты и команда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ru-RU" sz="1800" b="1" dirty="0">
                <a:latin typeface="Times New Roman"/>
                <a:ea typeface="Times New Roman"/>
                <a:cs typeface="Times New Roman"/>
                <a:sym typeface="Times New Roman"/>
              </a:rPr>
              <a:t>Наша </a:t>
            </a:r>
            <a:r>
              <a:rPr lang="ru-RU" sz="1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</a:t>
            </a:r>
            <a:r>
              <a:rPr lang="ru-RU" sz="1800" b="1" dirty="0">
                <a:latin typeface="Times New Roman"/>
                <a:ea typeface="Times New Roman"/>
                <a:cs typeface="Times New Roman"/>
                <a:sym typeface="Times New Roman"/>
              </a:rPr>
              <a:t>ель:</a:t>
            </a:r>
            <a:endParaRPr sz="18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254000" algn="l" rtl="0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endParaRPr sz="14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ru-RU" sz="1800" dirty="0">
                <a:latin typeface="Times New Roman"/>
                <a:ea typeface="Times New Roman"/>
                <a:cs typeface="Times New Roman"/>
                <a:sym typeface="Times New Roman"/>
              </a:rPr>
              <a:t>Учитывая потребности наших Клиентов, мы гармонично, систематично и профессионально вырастим в </a:t>
            </a:r>
            <a:r>
              <a:rPr lang="ru-RU" sz="1800" dirty="0" smtClean="0">
                <a:latin typeface="Times New Roman"/>
                <a:ea typeface="Times New Roman"/>
                <a:cs typeface="Times New Roman"/>
                <a:sym typeface="Times New Roman"/>
              </a:rPr>
              <a:t>корпорацию федерального уровня с 444 партнёрами в России.</a:t>
            </a:r>
            <a:endParaRPr dirty="0"/>
          </a:p>
        </p:txBody>
      </p:sp>
      <p:sp>
        <p:nvSpPr>
          <p:cNvPr id="104" name="Google Shape;104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2</a:t>
            </a:fld>
            <a:endParaRPr/>
          </a:p>
        </p:txBody>
      </p:sp>
      <p:pic>
        <p:nvPicPr>
          <p:cNvPr id="105" name="Google Shape;105;p14" descr="C:\Волков\О411КН\My honey\4LOOKS\6 ЛОГО\group - копия (2)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6021288"/>
            <a:ext cx="2430397" cy="64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15"/>
          <p:cNvPicPr preferRelativeResize="0"/>
          <p:nvPr/>
        </p:nvPicPr>
        <p:blipFill rotWithShape="1">
          <a:blip r:embed="rId3">
            <a:alphaModFix amt="97000"/>
          </a:blip>
          <a:srcRect l="-3646" r="10856"/>
          <a:stretch/>
        </p:blipFill>
        <p:spPr>
          <a:xfrm>
            <a:off x="-485900" y="-172800"/>
            <a:ext cx="9772777" cy="7203601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5"/>
          <p:cNvSpPr txBox="1">
            <a:spLocks noGrp="1"/>
          </p:cNvSpPr>
          <p:nvPr>
            <p:ph type="title"/>
          </p:nvPr>
        </p:nvSpPr>
        <p:spPr>
          <a:xfrm>
            <a:off x="457200" y="-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ru-RU" sz="3200" b="1">
                <a:latin typeface="Times New Roman"/>
                <a:ea typeface="Times New Roman"/>
                <a:cs typeface="Times New Roman"/>
                <a:sym typeface="Times New Roman"/>
              </a:rPr>
              <a:t>Концепция </a:t>
            </a:r>
            <a:r>
              <a:rPr lang="ru-RU" sz="32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r>
              <a:rPr lang="ru-RU" sz="3200" b="1">
                <a:latin typeface="Times New Roman"/>
                <a:ea typeface="Times New Roman"/>
                <a:cs typeface="Times New Roman"/>
                <a:sym typeface="Times New Roman"/>
              </a:rPr>
              <a:t>LOOKS 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2" name="Google Shape;112;p15"/>
          <p:cNvSpPr txBox="1">
            <a:spLocks noGrp="1"/>
          </p:cNvSpPr>
          <p:nvPr>
            <p:ph type="body" idx="1"/>
          </p:nvPr>
        </p:nvSpPr>
        <p:spPr>
          <a:xfrm>
            <a:off x="457200" y="849152"/>
            <a:ext cx="8229600" cy="515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ru-RU" sz="1800" b="1">
                <a:latin typeface="Times New Roman"/>
                <a:ea typeface="Times New Roman"/>
                <a:cs typeface="Times New Roman"/>
                <a:sym typeface="Times New Roman"/>
              </a:rPr>
              <a:t>4LOOKS</a:t>
            </a:r>
            <a:r>
              <a:rPr lang="ru-RU" sz="1800">
                <a:latin typeface="Times New Roman"/>
                <a:ea typeface="Times New Roman"/>
                <a:cs typeface="Times New Roman"/>
                <a:sym typeface="Times New Roman"/>
              </a:rPr>
              <a:t> - это Four Looks сonception in 4 Projects:</a:t>
            </a:r>
            <a:endParaRPr/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ru-RU" sz="1800">
                <a:latin typeface="Times New Roman"/>
                <a:ea typeface="Times New Roman"/>
                <a:cs typeface="Times New Roman"/>
                <a:sym typeface="Times New Roman"/>
              </a:rPr>
              <a:t>4Looks </a:t>
            </a:r>
            <a:r>
              <a:rPr lang="ru-RU" sz="18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Beauty</a:t>
            </a:r>
            <a:r>
              <a:rPr lang="ru-RU" sz="1800">
                <a:latin typeface="Times New Roman"/>
                <a:ea typeface="Times New Roman"/>
                <a:cs typeface="Times New Roman"/>
                <a:sym typeface="Times New Roman"/>
              </a:rPr>
              <a:t>: Создаём индивидуальные образы профессиональными мастерами!</a:t>
            </a:r>
            <a:endParaRPr/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ru-RU" sz="1800">
                <a:latin typeface="Times New Roman"/>
                <a:ea typeface="Times New Roman"/>
                <a:cs typeface="Times New Roman"/>
                <a:sym typeface="Times New Roman"/>
              </a:rPr>
              <a:t>4Looks </a:t>
            </a:r>
            <a:r>
              <a:rPr lang="ru-RU" sz="18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Shop</a:t>
            </a:r>
            <a:r>
              <a:rPr lang="ru-RU" sz="1800">
                <a:latin typeface="Times New Roman"/>
                <a:ea typeface="Times New Roman"/>
                <a:cs typeface="Times New Roman"/>
                <a:sym typeface="Times New Roman"/>
              </a:rPr>
              <a:t>: Занимаемся дистрибуцией профессиональной испанской косметики Salerm, Lendan и Crioxidil!</a:t>
            </a:r>
            <a:endParaRPr/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ru-RU" sz="1800">
                <a:latin typeface="Times New Roman"/>
                <a:ea typeface="Times New Roman"/>
                <a:cs typeface="Times New Roman"/>
                <a:sym typeface="Times New Roman"/>
              </a:rPr>
              <a:t>4Looks </a:t>
            </a:r>
            <a:r>
              <a:rPr lang="ru-RU" sz="18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Studio</a:t>
            </a:r>
            <a:r>
              <a:rPr lang="ru-RU" sz="1800">
                <a:latin typeface="Times New Roman"/>
                <a:ea typeface="Times New Roman"/>
                <a:cs typeface="Times New Roman"/>
                <a:sym typeface="Times New Roman"/>
              </a:rPr>
              <a:t>: Организовываем мастер-классы, тренинги, креативные завтраки, творческие ужины!</a:t>
            </a:r>
            <a:endParaRPr/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ru-RU" sz="1800">
                <a:latin typeface="Times New Roman"/>
                <a:ea typeface="Times New Roman"/>
                <a:cs typeface="Times New Roman"/>
                <a:sym typeface="Times New Roman"/>
              </a:rPr>
              <a:t>4Looks </a:t>
            </a:r>
            <a:r>
              <a:rPr lang="ru-RU" sz="18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Events</a:t>
            </a:r>
            <a:r>
              <a:rPr lang="ru-RU" sz="1800">
                <a:latin typeface="Times New Roman"/>
                <a:ea typeface="Times New Roman"/>
                <a:cs typeface="Times New Roman"/>
                <a:sym typeface="Times New Roman"/>
              </a:rPr>
              <a:t>: B2B Project. Экспресс укладки и MakeUp для привлечения целевой аудитории на торжественные 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ru-RU" sz="1800">
                <a:latin typeface="Times New Roman"/>
                <a:ea typeface="Times New Roman"/>
                <a:cs typeface="Times New Roman"/>
                <a:sym typeface="Times New Roman"/>
              </a:rPr>
              <a:t>мероприятия Заказчика!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ru-RU" sz="1800" b="1">
                <a:latin typeface="Times New Roman"/>
                <a:ea typeface="Times New Roman"/>
                <a:cs typeface="Times New Roman"/>
                <a:sym typeface="Times New Roman"/>
              </a:rPr>
              <a:t>4LOOKS</a:t>
            </a:r>
            <a:r>
              <a:rPr lang="ru-RU" sz="1800">
                <a:latin typeface="Times New Roman"/>
                <a:ea typeface="Times New Roman"/>
                <a:cs typeface="Times New Roman"/>
                <a:sym typeface="Times New Roman"/>
              </a:rPr>
              <a:t> – это Four Looks, образы, как:</a:t>
            </a:r>
            <a:endParaRPr/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ru-RU" sz="1800">
                <a:latin typeface="Times New Roman"/>
                <a:ea typeface="Times New Roman"/>
                <a:cs typeface="Times New Roman"/>
                <a:sym typeface="Times New Roman"/>
              </a:rPr>
              <a:t>4 стороны света (восток-запад, север-юг);</a:t>
            </a:r>
            <a:endParaRPr/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ru-RU" sz="1800">
                <a:latin typeface="Times New Roman"/>
                <a:ea typeface="Times New Roman"/>
                <a:cs typeface="Times New Roman"/>
                <a:sym typeface="Times New Roman"/>
              </a:rPr>
              <a:t>4 стихии (вода, огонь, воздух, земля);</a:t>
            </a:r>
            <a:endParaRPr/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ru-RU" sz="1800">
                <a:latin typeface="Times New Roman"/>
                <a:ea typeface="Times New Roman"/>
                <a:cs typeface="Times New Roman"/>
                <a:sym typeface="Times New Roman"/>
              </a:rPr>
              <a:t>4 сезона (осень, зима, весна, лето);</a:t>
            </a:r>
            <a:endParaRPr/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ru-RU" sz="1800">
                <a:latin typeface="Times New Roman"/>
                <a:ea typeface="Times New Roman"/>
                <a:cs typeface="Times New Roman"/>
                <a:sym typeface="Times New Roman"/>
              </a:rPr>
              <a:t>4 участника: Вы-наш Клиент, стилист по волосам, 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ru-RU" sz="1800">
                <a:latin typeface="Times New Roman"/>
                <a:ea typeface="Times New Roman"/>
                <a:cs typeface="Times New Roman"/>
                <a:sym typeface="Times New Roman"/>
              </a:rPr>
              <a:t>эксперт по MakeUp, фотограф.</a:t>
            </a:r>
            <a:endParaRPr/>
          </a:p>
          <a:p>
            <a:pPr marL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ru-RU" sz="140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/>
          </a:p>
        </p:txBody>
      </p:sp>
      <p:sp>
        <p:nvSpPr>
          <p:cNvPr id="113" name="Google Shape;113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3</a:t>
            </a:fld>
            <a:endParaRPr/>
          </a:p>
        </p:txBody>
      </p:sp>
      <p:pic>
        <p:nvPicPr>
          <p:cNvPr id="114" name="Google Shape;114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584" y="6008850"/>
            <a:ext cx="2009591" cy="712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16"/>
          <p:cNvPicPr preferRelativeResize="0"/>
          <p:nvPr/>
        </p:nvPicPr>
        <p:blipFill rotWithShape="1">
          <a:blip r:embed="rId3">
            <a:alphaModFix amt="85000"/>
          </a:blip>
          <a:srcRect l="2261" r="9070"/>
          <a:stretch/>
        </p:blipFill>
        <p:spPr>
          <a:xfrm>
            <a:off x="-119475" y="0"/>
            <a:ext cx="9438696" cy="7096954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ru-RU" sz="32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Наши </a:t>
            </a:r>
            <a:r>
              <a:rPr lang="ru-RU" sz="32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</a:t>
            </a:r>
            <a:r>
              <a:rPr lang="ru-RU" sz="32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артнёры</a:t>
            </a:r>
            <a:endParaRPr sz="3200" b="1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1" name="Google Shape;121;p16"/>
          <p:cNvSpPr txBox="1">
            <a:spLocks noGrp="1"/>
          </p:cNvSpPr>
          <p:nvPr>
            <p:ph type="body" idx="1"/>
          </p:nvPr>
        </p:nvSpPr>
        <p:spPr>
          <a:xfrm>
            <a:off x="395536" y="885541"/>
            <a:ext cx="7632848" cy="1751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4350" lvl="0" indent="-4000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514350" lvl="0" indent="-5143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514350" lvl="0" indent="-5143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2" name="Google Shape;122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4</a:t>
            </a:fld>
            <a:endParaRPr/>
          </a:p>
        </p:txBody>
      </p:sp>
      <p:pic>
        <p:nvPicPr>
          <p:cNvPr id="123" name="Google Shape;123;p16" descr="C:\Волков\О411КН\My honey\4LOOKS\Salerm\logo-salerm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9645" y="1362667"/>
            <a:ext cx="2706798" cy="75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6" descr="C:\Волков\О411КН\My honey\4LOOKS\Salerm\Lendan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21658" y="2409766"/>
            <a:ext cx="2262787" cy="151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6"/>
          <p:cNvSpPr/>
          <p:nvPr/>
        </p:nvSpPr>
        <p:spPr>
          <a:xfrm>
            <a:off x="5122275" y="1350000"/>
            <a:ext cx="3058500" cy="75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6" name="Google Shape;126;p16" descr="C:\Волков\О411КН\My honey\4LOOKS\Salerm\crioxidil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398000" y="1068158"/>
            <a:ext cx="2592000" cy="129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6" descr="C:\Users\DAF\Desktop\125.jpe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384443" y="6021296"/>
            <a:ext cx="916556" cy="6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6" descr="C:\Волков\О411КН\My honey\4LOOKS\Salerm\1276465805_flag_of_spain.jp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572000" y="5988858"/>
            <a:ext cx="916550" cy="712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6" descr="C:\Users\D.Volkov\Desktop\biokeranaturacolor.jpg"/>
          <p:cNvPicPr preferRelativeResize="0"/>
          <p:nvPr/>
        </p:nvPicPr>
        <p:blipFill rotWithShape="1">
          <a:blip r:embed="rId9">
            <a:alphaModFix/>
          </a:blip>
          <a:srcRect t="15136" b="22651"/>
          <a:stretch/>
        </p:blipFill>
        <p:spPr>
          <a:xfrm>
            <a:off x="5383800" y="2412525"/>
            <a:ext cx="2430401" cy="151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6" descr="C:\Users\D.Volkov\Desktop\unnamed.jp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688600" y="4078639"/>
            <a:ext cx="1728000" cy="172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6" descr="C:\Users\D.Volkov\Desktop\index.pn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389039" y="4099319"/>
            <a:ext cx="1728000" cy="172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6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220900" y="6004871"/>
            <a:ext cx="1728000" cy="6127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17"/>
          <p:cNvPicPr preferRelativeResize="0"/>
          <p:nvPr/>
        </p:nvPicPr>
        <p:blipFill rotWithShape="1">
          <a:blip r:embed="rId3">
            <a:alphaModFix amt="98000"/>
          </a:blip>
          <a:srcRect l="4031" r="5772"/>
          <a:stretch/>
        </p:blipFill>
        <p:spPr>
          <a:xfrm>
            <a:off x="0" y="-59725"/>
            <a:ext cx="9438705" cy="6977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7"/>
          <p:cNvPicPr preferRelativeResize="0"/>
          <p:nvPr/>
        </p:nvPicPr>
        <p:blipFill>
          <a:blip r:embed="rId4">
            <a:alphaModFix amt="85000"/>
          </a:blip>
          <a:stretch>
            <a:fillRect/>
          </a:stretch>
        </p:blipFill>
        <p:spPr>
          <a:xfrm>
            <a:off x="1285875" y="434575"/>
            <a:ext cx="6531424" cy="5217299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17"/>
          <p:cNvSpPr txBox="1">
            <a:spLocks noGrp="1"/>
          </p:cNvSpPr>
          <p:nvPr>
            <p:ph type="title"/>
          </p:nvPr>
        </p:nvSpPr>
        <p:spPr>
          <a:xfrm>
            <a:off x="457200" y="477188"/>
            <a:ext cx="8229600" cy="72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Times New Roman"/>
              <a:buNone/>
            </a:pPr>
            <a:r>
              <a:rPr lang="ru-RU" sz="28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</a:t>
            </a:r>
            <a:r>
              <a:rPr lang="ru-RU" sz="2800" b="1">
                <a:latin typeface="Times New Roman"/>
                <a:ea typeface="Times New Roman"/>
                <a:cs typeface="Times New Roman"/>
                <a:sym typeface="Times New Roman"/>
              </a:rPr>
              <a:t>труктура и взаимодействие</a:t>
            </a:r>
            <a:endParaRPr/>
          </a:p>
        </p:txBody>
      </p:sp>
      <p:sp>
        <p:nvSpPr>
          <p:cNvPr id="140" name="Google Shape;140;p17"/>
          <p:cNvSpPr txBox="1">
            <a:spLocks noGrp="1"/>
          </p:cNvSpPr>
          <p:nvPr>
            <p:ph type="body" idx="1"/>
          </p:nvPr>
        </p:nvSpPr>
        <p:spPr>
          <a:xfrm>
            <a:off x="604550" y="434570"/>
            <a:ext cx="8229600" cy="521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1" name="Google Shape;141;p17"/>
          <p:cNvSpPr txBox="1"/>
          <p:nvPr/>
        </p:nvSpPr>
        <p:spPr>
          <a:xfrm>
            <a:off x="1714480" y="1214422"/>
            <a:ext cx="5715040" cy="774418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ru-RU" sz="2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Блок-схема отношений 4Looks-Partner</a:t>
            </a:r>
            <a:endParaRPr sz="24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2" name="Google Shape;142;p17"/>
          <p:cNvSpPr txBox="1"/>
          <p:nvPr/>
        </p:nvSpPr>
        <p:spPr>
          <a:xfrm>
            <a:off x="1714480" y="2333940"/>
            <a:ext cx="2641500" cy="762600"/>
          </a:xfrm>
          <a:prstGeom prst="rect">
            <a:avLst/>
          </a:prstGeom>
          <a:noFill/>
          <a:ln w="12700" cap="flat" cmpd="dbl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Координатор проекта</a:t>
            </a:r>
            <a:endParaRPr sz="2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3" name="Google Shape;143;p17"/>
          <p:cNvSpPr txBox="1"/>
          <p:nvPr/>
        </p:nvSpPr>
        <p:spPr>
          <a:xfrm>
            <a:off x="4783602" y="2333940"/>
            <a:ext cx="2641500" cy="762600"/>
          </a:xfrm>
          <a:prstGeom prst="rect">
            <a:avLst/>
          </a:prstGeom>
          <a:noFill/>
          <a:ln w="12700" cap="flat" cmpd="dbl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ART-</a:t>
            </a:r>
            <a:r>
              <a:rPr lang="ru-RU" sz="24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менеджер</a:t>
            </a:r>
            <a:endParaRPr sz="20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4" name="Google Shape;144;p17"/>
          <p:cNvSpPr txBox="1"/>
          <p:nvPr/>
        </p:nvSpPr>
        <p:spPr>
          <a:xfrm>
            <a:off x="1714480" y="4658054"/>
            <a:ext cx="2641500" cy="762600"/>
          </a:xfrm>
          <a:prstGeom prst="rect">
            <a:avLst/>
          </a:prstGeom>
          <a:noFill/>
          <a:ln w="12700" cap="flat" cmpd="dbl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SMM-менеджер</a:t>
            </a:r>
            <a:endParaRPr sz="2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5" name="Google Shape;145;p17"/>
          <p:cNvSpPr txBox="1"/>
          <p:nvPr/>
        </p:nvSpPr>
        <p:spPr>
          <a:xfrm>
            <a:off x="4783589" y="4658007"/>
            <a:ext cx="2641500" cy="762600"/>
          </a:xfrm>
          <a:prstGeom prst="rect">
            <a:avLst/>
          </a:prstGeom>
          <a:noFill/>
          <a:ln w="12700" cap="flat" cmpd="dbl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Бренд-менеджер</a:t>
            </a:r>
            <a:endParaRPr sz="2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6" name="Google Shape;146;p17"/>
          <p:cNvSpPr txBox="1"/>
          <p:nvPr/>
        </p:nvSpPr>
        <p:spPr>
          <a:xfrm>
            <a:off x="3251289" y="3441736"/>
            <a:ext cx="2641500" cy="762600"/>
          </a:xfrm>
          <a:prstGeom prst="rect">
            <a:avLst/>
          </a:prstGeom>
          <a:noFill/>
          <a:ln w="12700" cap="flat" cmpd="dbl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Партнёр 4Looks</a:t>
            </a:r>
            <a:endParaRPr sz="2000" b="1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47" name="Google Shape;147;p17"/>
          <p:cNvCxnSpPr>
            <a:endCxn id="145" idx="0"/>
          </p:cNvCxnSpPr>
          <p:nvPr/>
        </p:nvCxnSpPr>
        <p:spPr>
          <a:xfrm>
            <a:off x="5892839" y="4227507"/>
            <a:ext cx="211500" cy="4305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148" name="Google Shape;148;p17"/>
          <p:cNvCxnSpPr>
            <a:endCxn id="144" idx="0"/>
          </p:cNvCxnSpPr>
          <p:nvPr/>
        </p:nvCxnSpPr>
        <p:spPr>
          <a:xfrm flipH="1">
            <a:off x="3035230" y="4227854"/>
            <a:ext cx="216000" cy="4302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149" name="Google Shape;149;p17"/>
          <p:cNvCxnSpPr>
            <a:stCxn id="142" idx="2"/>
          </p:cNvCxnSpPr>
          <p:nvPr/>
        </p:nvCxnSpPr>
        <p:spPr>
          <a:xfrm>
            <a:off x="3035230" y="3096540"/>
            <a:ext cx="216000" cy="4125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150" name="Google Shape;150;p17"/>
          <p:cNvCxnSpPr>
            <a:stCxn id="143" idx="2"/>
          </p:cNvCxnSpPr>
          <p:nvPr/>
        </p:nvCxnSpPr>
        <p:spPr>
          <a:xfrm flipH="1">
            <a:off x="5892852" y="3096540"/>
            <a:ext cx="211500" cy="4305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</p:spPr>
      </p:cxnSp>
      <p:pic>
        <p:nvPicPr>
          <p:cNvPr id="151" name="Google Shape;151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5713" y="5910875"/>
            <a:ext cx="2045769" cy="72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8"/>
          <p:cNvSpPr/>
          <p:nvPr/>
        </p:nvSpPr>
        <p:spPr>
          <a:xfrm>
            <a:off x="1000100" y="4643446"/>
            <a:ext cx="58579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7" name="Google Shape;157;p18"/>
          <p:cNvSpPr/>
          <p:nvPr/>
        </p:nvSpPr>
        <p:spPr>
          <a:xfrm>
            <a:off x="714348" y="1285860"/>
            <a:ext cx="24237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</p:txBody>
      </p:sp>
      <p:sp>
        <p:nvSpPr>
          <p:cNvPr id="158" name="Google Shape;158;p18"/>
          <p:cNvSpPr/>
          <p:nvPr/>
        </p:nvSpPr>
        <p:spPr>
          <a:xfrm>
            <a:off x="714348" y="1357298"/>
            <a:ext cx="742955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</p:txBody>
      </p:sp>
      <p:pic>
        <p:nvPicPr>
          <p:cNvPr id="159" name="Google Shape;159;p18"/>
          <p:cNvPicPr preferRelativeResize="0"/>
          <p:nvPr/>
        </p:nvPicPr>
        <p:blipFill rotWithShape="1">
          <a:blip r:embed="rId3">
            <a:alphaModFix amt="71000"/>
          </a:blip>
          <a:srcRect l="2435" t="5535" r="18991" b="8517"/>
          <a:stretch/>
        </p:blipFill>
        <p:spPr>
          <a:xfrm>
            <a:off x="-25850" y="0"/>
            <a:ext cx="9429746" cy="7143750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6</a:t>
            </a:fld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2" name="Google Shape;162;p18"/>
          <p:cNvSpPr txBox="1"/>
          <p:nvPr/>
        </p:nvSpPr>
        <p:spPr>
          <a:xfrm>
            <a:off x="457200" y="274638"/>
            <a:ext cx="8229600" cy="725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Times New Roman"/>
              <a:buNone/>
            </a:pPr>
            <a:r>
              <a:rPr lang="ru-RU" sz="2800" b="1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</a:t>
            </a:r>
            <a:r>
              <a:rPr lang="ru-RU" sz="2800" b="1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тилистика и дизайн</a:t>
            </a:r>
            <a:endParaRPr/>
          </a:p>
        </p:txBody>
      </p:sp>
      <p:pic>
        <p:nvPicPr>
          <p:cNvPr id="163" name="Google Shape;163;p18" descr="Изображение выглядит как внутренний, стена, окно, пол&#10;&#10;Автоматически созданное описание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0406" y="1270691"/>
            <a:ext cx="3646919" cy="205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18" descr="Изображение выглядит как внутренний, пол, стена&#10;&#10;Автоматически созданное описание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822337" y="1300808"/>
            <a:ext cx="3646920" cy="205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18" descr="Изображение выглядит как внутренний, пол, холодильник, стена&#10;&#10;Автоматически созданное описание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822337" y="3653508"/>
            <a:ext cx="3646919" cy="205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18" descr="Изображение выглядит как внутренний, стена, пол&#10;&#10;Автоматически созданное описание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57200" y="3653508"/>
            <a:ext cx="3668220" cy="205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1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75825" y="6113750"/>
            <a:ext cx="1827343" cy="64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19"/>
          <p:cNvPicPr preferRelativeResize="0"/>
          <p:nvPr/>
        </p:nvPicPr>
        <p:blipFill rotWithShape="1">
          <a:blip r:embed="rId3">
            <a:alphaModFix amt="96000"/>
          </a:blip>
          <a:srcRect l="5603" r="4168"/>
          <a:stretch/>
        </p:blipFill>
        <p:spPr>
          <a:xfrm>
            <a:off x="-113534" y="-143398"/>
            <a:ext cx="9534306" cy="7044798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19"/>
          <p:cNvSpPr txBox="1">
            <a:spLocks noGrp="1"/>
          </p:cNvSpPr>
          <p:nvPr>
            <p:ph type="title"/>
          </p:nvPr>
        </p:nvSpPr>
        <p:spPr>
          <a:xfrm>
            <a:off x="357158" y="142852"/>
            <a:ext cx="8329642" cy="4286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28600" lvl="0" indent="-22860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Times New Roman"/>
              <a:buNone/>
            </a:pPr>
            <a:r>
              <a:rPr lang="ru-RU" sz="20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</a:t>
            </a:r>
            <a:r>
              <a:rPr lang="ru-RU" sz="2000" b="1">
                <a:latin typeface="Times New Roman"/>
                <a:ea typeface="Times New Roman"/>
                <a:cs typeface="Times New Roman"/>
                <a:sym typeface="Times New Roman"/>
              </a:rPr>
              <a:t>тартовый бюджет</a:t>
            </a:r>
            <a:endParaRPr/>
          </a:p>
        </p:txBody>
      </p:sp>
      <p:sp>
        <p:nvSpPr>
          <p:cNvPr id="174" name="Google Shape;174;p19"/>
          <p:cNvSpPr/>
          <p:nvPr/>
        </p:nvSpPr>
        <p:spPr>
          <a:xfrm>
            <a:off x="1000100" y="4643446"/>
            <a:ext cx="58579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5" name="Google Shape;175;p19"/>
          <p:cNvSpPr/>
          <p:nvPr/>
        </p:nvSpPr>
        <p:spPr>
          <a:xfrm>
            <a:off x="714348" y="1285860"/>
            <a:ext cx="24237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</p:txBody>
      </p:sp>
      <p:graphicFrame>
        <p:nvGraphicFramePr>
          <p:cNvPr id="176" name="Google Shape;176;p19"/>
          <p:cNvGraphicFramePr/>
          <p:nvPr>
            <p:extLst>
              <p:ext uri="{D42A27DB-BD31-4B8C-83A1-F6EECF244321}">
                <p14:modId xmlns:p14="http://schemas.microsoft.com/office/powerpoint/2010/main" val="1885259057"/>
              </p:ext>
            </p:extLst>
          </p:nvPr>
        </p:nvGraphicFramePr>
        <p:xfrm>
          <a:off x="555512" y="628351"/>
          <a:ext cx="7858200" cy="2316550"/>
        </p:xfrm>
        <a:graphic>
          <a:graphicData uri="http://schemas.openxmlformats.org/drawingml/2006/table">
            <a:tbl>
              <a:tblPr firstRow="1" bandRow="1">
                <a:noFill/>
                <a:tableStyleId>{B0EFFCDD-2CE6-4CFB-AFB7-06F8A6AB4A91}</a:tableStyleId>
              </a:tblPr>
              <a:tblGrid>
                <a:gridCol w="3584450"/>
                <a:gridCol w="4273750"/>
              </a:tblGrid>
              <a:tr h="2747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Инвестиции</a:t>
                      </a:r>
                      <a:endParaRPr dirty="0"/>
                    </a:p>
                  </a:txBody>
                  <a:tcPr marL="91450" marR="91450" marT="45725" marB="45725">
                    <a:solidFill>
                      <a:srgbClr val="E36C0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Проценты 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E36C09"/>
                    </a:solidFill>
                  </a:tcPr>
                </a:tc>
              </a:tr>
              <a:tr h="3022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Вывески, реклама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16 %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FDE9D8"/>
                    </a:solidFill>
                  </a:tcPr>
                </a:tc>
              </a:tr>
              <a:tr h="3022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Сайт, инста, ВК, сети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16 %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FDE9D8"/>
                    </a:solidFill>
                  </a:tcPr>
                </a:tc>
              </a:tr>
              <a:tr h="3022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Стилизация и дизайн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10 %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FDE9D8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Продукция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25 %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FDE9D8"/>
                    </a:solidFill>
                  </a:tcPr>
                </a:tc>
              </a:tr>
              <a:tr h="3022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Оборудование, мебель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33 %</a:t>
                      </a:r>
                      <a:endParaRPr dirty="0"/>
                    </a:p>
                  </a:txBody>
                  <a:tcPr marL="91450" marR="91450" marT="45725" marB="45725">
                    <a:solidFill>
                      <a:srgbClr val="FDE9D8"/>
                    </a:solidFill>
                  </a:tcPr>
                </a:tc>
              </a:tr>
              <a:tr h="3022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ИТОГО: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240 000 – 400 000 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руб.</a:t>
                      </a:r>
                      <a:endParaRPr dirty="0"/>
                    </a:p>
                  </a:txBody>
                  <a:tcPr marL="91450" marR="91450" marT="45725" marB="45725">
                    <a:solidFill>
                      <a:srgbClr val="FDE9D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7" name="Google Shape;177;p19"/>
          <p:cNvGraphicFramePr/>
          <p:nvPr>
            <p:extLst>
              <p:ext uri="{D42A27DB-BD31-4B8C-83A1-F6EECF244321}">
                <p14:modId xmlns:p14="http://schemas.microsoft.com/office/powerpoint/2010/main" val="284473109"/>
              </p:ext>
            </p:extLst>
          </p:nvPr>
        </p:nvGraphicFramePr>
        <p:xfrm>
          <a:off x="560696" y="3212976"/>
          <a:ext cx="5374278" cy="1892580"/>
        </p:xfrm>
        <a:graphic>
          <a:graphicData uri="http://schemas.openxmlformats.org/drawingml/2006/table">
            <a:tbl>
              <a:tblPr firstRow="1" bandRow="1">
                <a:noFill/>
                <a:tableStyleId>{B0EFFCDD-2CE6-4CFB-AFB7-06F8A6AB4A91}</a:tableStyleId>
              </a:tblPr>
              <a:tblGrid>
                <a:gridCol w="2587946"/>
                <a:gridCol w="2786332"/>
              </a:tblGrid>
              <a:tr h="4295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Паушальный взнос</a:t>
                      </a:r>
                      <a:endParaRPr dirty="0"/>
                    </a:p>
                  </a:txBody>
                  <a:tcPr marL="91450" marR="91450" marT="45725" marB="45725">
                    <a:solidFill>
                      <a:srgbClr val="E36C0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Роялти в мес.</a:t>
                      </a:r>
                      <a:endParaRPr dirty="0"/>
                    </a:p>
                  </a:txBody>
                  <a:tcPr marL="91450" marR="91450" marT="45725" marB="45725">
                    <a:solidFill>
                      <a:srgbClr val="E36C09"/>
                    </a:solidFill>
                  </a:tcPr>
                </a:tc>
              </a:tr>
              <a:tr h="3195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40 000 руб.</a:t>
                      </a:r>
                      <a:endParaRPr dirty="0"/>
                    </a:p>
                  </a:txBody>
                  <a:tcPr marL="91450" marR="91450" marT="45725" marB="45725" anchor="ctr"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25 000 руб.</a:t>
                      </a:r>
                      <a:endParaRPr dirty="0"/>
                    </a:p>
                  </a:txBody>
                  <a:tcPr marL="91450" marR="91450" marT="45725" marB="45725">
                    <a:solidFill>
                      <a:srgbClr val="FDE9D8"/>
                    </a:solidFill>
                  </a:tcPr>
                </a:tc>
              </a:tr>
              <a:tr h="34263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800" b="0" i="0" u="none" strike="noStrike" cap="none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140 000 руб.</a:t>
                      </a:r>
                      <a:endParaRPr sz="1800" b="0" i="0" u="none" strike="noStrike" cap="none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 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000 руб. </a:t>
                      </a:r>
                      <a:endParaRPr dirty="0"/>
                    </a:p>
                  </a:txBody>
                  <a:tcPr marL="91450" marR="91450" marT="45725" marB="45725">
                    <a:solidFill>
                      <a:srgbClr val="FDE9D8"/>
                    </a:solidFill>
                  </a:tcPr>
                </a:tc>
              </a:tr>
              <a:tr h="3195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800" b="0" i="0" u="none" strike="noStrike" cap="none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240 000 руб.</a:t>
                      </a:r>
                      <a:endParaRPr sz="1800" b="0" i="0" u="none" strike="noStrike" cap="none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800" b="0" i="0" u="none" strike="noStrike" cap="none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16 000 руб.</a:t>
                      </a:r>
                      <a:endParaRPr lang="ru-RU" sz="1800" b="0" i="0" u="none" strike="noStrike" cap="none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Arial"/>
                      </a:endParaRPr>
                    </a:p>
                  </a:txBody>
                  <a:tcPr marL="91450" marR="91450" marT="45725" marB="45725">
                    <a:solidFill>
                      <a:srgbClr val="FDE9D8"/>
                    </a:solidFill>
                  </a:tcPr>
                </a:tc>
              </a:tr>
              <a:tr h="3195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800" b="0" i="0" u="none" strike="noStrike" cap="none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400 000 руб.</a:t>
                      </a:r>
                      <a:endParaRPr sz="1800" b="0" i="0" u="none" strike="noStrike" cap="none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25 000 руб.</a:t>
                      </a:r>
                      <a:endParaRPr lang="ru-RU" sz="1800" dirty="0"/>
                    </a:p>
                  </a:txBody>
                  <a:tcPr marL="91450" marR="91450" marT="45725" marB="45725">
                    <a:solidFill>
                      <a:srgbClr val="FDE9D8"/>
                    </a:solidFill>
                  </a:tcPr>
                </a:tc>
              </a:tr>
            </a:tbl>
          </a:graphicData>
        </a:graphic>
      </p:graphicFrame>
      <p:sp>
        <p:nvSpPr>
          <p:cNvPr id="178" name="Google Shape;178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7</a:t>
            </a:fld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79" name="Google Shape;179;p19"/>
          <p:cNvPicPr preferRelativeResize="0"/>
          <p:nvPr/>
        </p:nvPicPr>
        <p:blipFill rotWithShape="1">
          <a:blip r:embed="rId4">
            <a:alphaModFix/>
          </a:blip>
          <a:srcRect l="7505" r="9472"/>
          <a:stretch/>
        </p:blipFill>
        <p:spPr>
          <a:xfrm>
            <a:off x="6011400" y="3212975"/>
            <a:ext cx="2402300" cy="19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4713" y="6073475"/>
            <a:ext cx="1827360" cy="64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20"/>
          <p:cNvPicPr preferRelativeResize="0"/>
          <p:nvPr/>
        </p:nvPicPr>
        <p:blipFill rotWithShape="1">
          <a:blip r:embed="rId3">
            <a:alphaModFix amt="58999"/>
          </a:blip>
          <a:srcRect l="8426" r="13545"/>
          <a:stretch/>
        </p:blipFill>
        <p:spPr>
          <a:xfrm>
            <a:off x="-215050" y="0"/>
            <a:ext cx="9510405" cy="6857998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Times New Roman"/>
              <a:buNone/>
            </a:pPr>
            <a:r>
              <a:rPr lang="ru-RU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</a:t>
            </a:r>
            <a:r>
              <a:rPr lang="ru-RU" sz="2800" b="1" dirty="0">
                <a:latin typeface="Times New Roman"/>
                <a:ea typeface="Times New Roman"/>
                <a:cs typeface="Times New Roman"/>
                <a:sym typeface="Times New Roman"/>
              </a:rPr>
              <a:t>реимущества </a:t>
            </a:r>
            <a:r>
              <a:rPr lang="ru-RU" sz="28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сотрудничества с</a:t>
            </a:r>
            <a:r>
              <a:rPr lang="en-US" sz="28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4Looks</a:t>
            </a:r>
            <a:r>
              <a:rPr lang="ru-RU" sz="28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40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7" name="Google Shape;187;p20"/>
          <p:cNvSpPr txBox="1">
            <a:spLocks noGrp="1"/>
          </p:cNvSpPr>
          <p:nvPr>
            <p:ph type="body" idx="1"/>
          </p:nvPr>
        </p:nvSpPr>
        <p:spPr>
          <a:xfrm>
            <a:off x="457200" y="1196751"/>
            <a:ext cx="7067128" cy="5524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4350" lvl="0" indent="-514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80"/>
              <a:buFont typeface="Calibri"/>
              <a:buAutoNum type="arabicPeriod"/>
            </a:pPr>
            <a:r>
              <a:rPr lang="ru-RU" sz="148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</a:t>
            </a:r>
            <a:r>
              <a:rPr lang="ru-RU" sz="1480" dirty="0">
                <a:latin typeface="Times New Roman"/>
                <a:ea typeface="Times New Roman"/>
                <a:cs typeface="Times New Roman"/>
                <a:sym typeface="Times New Roman"/>
              </a:rPr>
              <a:t>табильный бизнес (наша деятельность ориентирована на широкую целевую аудиторию и находится в различных ценовых сегментах)</a:t>
            </a:r>
            <a:endParaRPr dirty="0"/>
          </a:p>
          <a:p>
            <a:pPr marL="514350" lvl="0" indent="-514350" algn="l" rtl="0">
              <a:lnSpc>
                <a:spcPct val="90000"/>
              </a:lnSpc>
              <a:spcBef>
                <a:spcPts val="296"/>
              </a:spcBef>
              <a:spcAft>
                <a:spcPts val="0"/>
              </a:spcAft>
              <a:buClr>
                <a:srgbClr val="FF0000"/>
              </a:buClr>
              <a:buSzPts val="1480"/>
              <a:buFont typeface="Calibri"/>
              <a:buAutoNum type="arabicPeriod"/>
            </a:pPr>
            <a:r>
              <a:rPr lang="ru-RU" sz="148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</a:t>
            </a:r>
            <a:r>
              <a:rPr lang="ru-RU" sz="1480" dirty="0">
                <a:latin typeface="Times New Roman"/>
                <a:ea typeface="Times New Roman"/>
                <a:cs typeface="Times New Roman"/>
                <a:sym typeface="Times New Roman"/>
              </a:rPr>
              <a:t>же открыты </a:t>
            </a:r>
            <a:r>
              <a:rPr lang="ru-RU" sz="1480" dirty="0" smtClean="0">
                <a:latin typeface="Times New Roman"/>
                <a:ea typeface="Times New Roman"/>
                <a:cs typeface="Times New Roman"/>
                <a:sym typeface="Times New Roman"/>
              </a:rPr>
              <a:t>более 5ти лет, </a:t>
            </a:r>
            <a:r>
              <a:rPr lang="ru-RU" sz="1480" dirty="0">
                <a:latin typeface="Times New Roman"/>
                <a:ea typeface="Times New Roman"/>
                <a:cs typeface="Times New Roman"/>
                <a:sym typeface="Times New Roman"/>
              </a:rPr>
              <a:t>обслуживаем клиентов с </a:t>
            </a:r>
            <a:r>
              <a:rPr lang="ru-RU" sz="1480" dirty="0" smtClean="0">
                <a:latin typeface="Times New Roman"/>
                <a:ea typeface="Times New Roman"/>
                <a:cs typeface="Times New Roman"/>
                <a:sym typeface="Times New Roman"/>
              </a:rPr>
              <a:t>2015, </a:t>
            </a:r>
            <a:r>
              <a:rPr lang="ru-RU" sz="1480" dirty="0">
                <a:latin typeface="Times New Roman"/>
                <a:ea typeface="Times New Roman"/>
                <a:cs typeface="Times New Roman"/>
                <a:sym typeface="Times New Roman"/>
              </a:rPr>
              <a:t>сформирована клиентская база приверженцев бренда, окупаемость прогнозируемая (Возврат инвестиций наступает в среднем спустя </a:t>
            </a:r>
            <a:r>
              <a:rPr lang="ru-RU" sz="1480" dirty="0" smtClean="0">
                <a:latin typeface="Times New Roman"/>
                <a:ea typeface="Times New Roman"/>
                <a:cs typeface="Times New Roman"/>
                <a:sym typeface="Times New Roman"/>
              </a:rPr>
              <a:t>14 </a:t>
            </a:r>
            <a:r>
              <a:rPr lang="ru-RU" sz="1480" dirty="0">
                <a:latin typeface="Times New Roman"/>
                <a:ea typeface="Times New Roman"/>
                <a:cs typeface="Times New Roman"/>
                <a:sym typeface="Times New Roman"/>
              </a:rPr>
              <a:t>месяцев)</a:t>
            </a:r>
            <a:endParaRPr dirty="0"/>
          </a:p>
          <a:p>
            <a:pPr marL="514350" lvl="0" indent="-514350" algn="l" rtl="0">
              <a:lnSpc>
                <a:spcPct val="90000"/>
              </a:lnSpc>
              <a:spcBef>
                <a:spcPts val="296"/>
              </a:spcBef>
              <a:spcAft>
                <a:spcPts val="0"/>
              </a:spcAft>
              <a:buClr>
                <a:srgbClr val="FF0000"/>
              </a:buClr>
              <a:buSzPts val="1480"/>
              <a:buFont typeface="Calibri"/>
              <a:buAutoNum type="arabicPeriod"/>
            </a:pPr>
            <a:r>
              <a:rPr lang="ru-RU" sz="148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</a:t>
            </a:r>
            <a:r>
              <a:rPr lang="ru-RU" sz="1480" dirty="0">
                <a:latin typeface="Times New Roman"/>
                <a:ea typeface="Times New Roman"/>
                <a:cs typeface="Times New Roman"/>
                <a:sym typeface="Times New Roman"/>
              </a:rPr>
              <a:t>омбинированная маркетинговая поддержка</a:t>
            </a:r>
            <a:endParaRPr dirty="0"/>
          </a:p>
          <a:p>
            <a:pPr marL="514350" lvl="0" indent="-514350" algn="l" rtl="0">
              <a:lnSpc>
                <a:spcPct val="90000"/>
              </a:lnSpc>
              <a:spcBef>
                <a:spcPts val="296"/>
              </a:spcBef>
              <a:spcAft>
                <a:spcPts val="0"/>
              </a:spcAft>
              <a:buClr>
                <a:srgbClr val="FF0000"/>
              </a:buClr>
              <a:buSzPts val="1480"/>
              <a:buFont typeface="Calibri"/>
              <a:buAutoNum type="arabicPeriod"/>
            </a:pPr>
            <a:r>
              <a:rPr lang="ru-RU" sz="148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</a:t>
            </a:r>
            <a:r>
              <a:rPr lang="ru-RU" sz="1480" dirty="0">
                <a:latin typeface="Times New Roman"/>
                <a:ea typeface="Times New Roman"/>
                <a:cs typeface="Times New Roman"/>
                <a:sym typeface="Times New Roman"/>
              </a:rPr>
              <a:t>нновационный подход к ведению бизнеса (бизнес-модель, стимулирующая конверсию трафика, возвратность клиентов и рекомендации удовлетворенных клиентов)</a:t>
            </a:r>
            <a:endParaRPr dirty="0"/>
          </a:p>
          <a:p>
            <a:pPr marL="514350" lvl="0" indent="-514350" algn="l" rtl="0">
              <a:lnSpc>
                <a:spcPct val="90000"/>
              </a:lnSpc>
              <a:spcBef>
                <a:spcPts val="296"/>
              </a:spcBef>
              <a:spcAft>
                <a:spcPts val="0"/>
              </a:spcAft>
              <a:buClr>
                <a:srgbClr val="FF0000"/>
              </a:buClr>
              <a:buSzPts val="1480"/>
              <a:buFont typeface="Calibri"/>
              <a:buAutoNum type="arabicPeriod"/>
            </a:pPr>
            <a:r>
              <a:rPr lang="ru-RU" sz="148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</a:t>
            </a:r>
            <a:r>
              <a:rPr lang="ru-RU" sz="1480" dirty="0">
                <a:latin typeface="Times New Roman"/>
                <a:ea typeface="Times New Roman"/>
                <a:cs typeface="Times New Roman"/>
                <a:sym typeface="Times New Roman"/>
              </a:rPr>
              <a:t>овременная европейская CRM-система</a:t>
            </a:r>
            <a:endParaRPr dirty="0"/>
          </a:p>
          <a:p>
            <a:pPr marL="514350" lvl="0" indent="-514350" algn="l" rtl="0">
              <a:lnSpc>
                <a:spcPct val="90000"/>
              </a:lnSpc>
              <a:spcBef>
                <a:spcPts val="296"/>
              </a:spcBef>
              <a:spcAft>
                <a:spcPts val="0"/>
              </a:spcAft>
              <a:buClr>
                <a:srgbClr val="FF0000"/>
              </a:buClr>
              <a:buSzPts val="1480"/>
              <a:buFont typeface="Calibri"/>
              <a:buAutoNum type="arabicPeriod"/>
            </a:pPr>
            <a:r>
              <a:rPr lang="ru-RU" sz="148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</a:t>
            </a:r>
            <a:r>
              <a:rPr lang="ru-RU" sz="1480" dirty="0">
                <a:latin typeface="Times New Roman"/>
                <a:ea typeface="Times New Roman"/>
                <a:cs typeface="Times New Roman"/>
                <a:sym typeface="Times New Roman"/>
              </a:rPr>
              <a:t>ередача системы мотивации сотрудников</a:t>
            </a:r>
            <a:endParaRPr dirty="0"/>
          </a:p>
          <a:p>
            <a:pPr marL="514350" lvl="0" indent="-514350" algn="l" rtl="0">
              <a:lnSpc>
                <a:spcPct val="90000"/>
              </a:lnSpc>
              <a:spcBef>
                <a:spcPts val="296"/>
              </a:spcBef>
              <a:spcAft>
                <a:spcPts val="0"/>
              </a:spcAft>
              <a:buClr>
                <a:srgbClr val="FF0000"/>
              </a:buClr>
              <a:buSzPts val="1480"/>
              <a:buFont typeface="Calibri"/>
              <a:buAutoNum type="arabicPeriod"/>
            </a:pPr>
            <a:r>
              <a:rPr lang="ru-RU" sz="148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</a:t>
            </a:r>
            <a:r>
              <a:rPr lang="ru-RU" sz="1480" dirty="0">
                <a:latin typeface="Times New Roman"/>
                <a:ea typeface="Times New Roman"/>
                <a:cs typeface="Times New Roman"/>
                <a:sym typeface="Times New Roman"/>
              </a:rPr>
              <a:t>никальная концепция, философия, дизайн, имидж и бренд (Наш слоган: «Красота, вдохновленная природой»)</a:t>
            </a:r>
            <a:endParaRPr dirty="0"/>
          </a:p>
          <a:p>
            <a:pPr marL="514350" lvl="0" indent="-514350" algn="l" rtl="0">
              <a:lnSpc>
                <a:spcPct val="90000"/>
              </a:lnSpc>
              <a:spcBef>
                <a:spcPts val="296"/>
              </a:spcBef>
              <a:spcAft>
                <a:spcPts val="0"/>
              </a:spcAft>
              <a:buClr>
                <a:srgbClr val="FF0000"/>
              </a:buClr>
              <a:buSzPts val="1480"/>
              <a:buFont typeface="Calibri"/>
              <a:buAutoNum type="arabicPeriod"/>
            </a:pPr>
            <a:r>
              <a:rPr lang="ru-RU" sz="148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</a:t>
            </a:r>
            <a:r>
              <a:rPr lang="ru-RU" sz="1480" dirty="0">
                <a:latin typeface="Times New Roman"/>
                <a:ea typeface="Times New Roman"/>
                <a:cs typeface="Times New Roman"/>
                <a:sym typeface="Times New Roman"/>
              </a:rPr>
              <a:t>олное вовлечение в запуск интернет-</a:t>
            </a:r>
            <a:r>
              <a:rPr lang="ru-RU" sz="1480" dirty="0" err="1">
                <a:latin typeface="Times New Roman"/>
                <a:ea typeface="Times New Roman"/>
                <a:cs typeface="Times New Roman"/>
                <a:sym typeface="Times New Roman"/>
              </a:rPr>
              <a:t>агрегаторов</a:t>
            </a:r>
            <a:r>
              <a:rPr lang="ru-RU" sz="1480" dirty="0">
                <a:latin typeface="Times New Roman"/>
                <a:ea typeface="Times New Roman"/>
                <a:cs typeface="Times New Roman"/>
                <a:sym typeface="Times New Roman"/>
              </a:rPr>
              <a:t> (сайт, </a:t>
            </a:r>
            <a:r>
              <a:rPr lang="ru-RU" sz="1480" dirty="0" err="1">
                <a:latin typeface="Times New Roman"/>
                <a:ea typeface="Times New Roman"/>
                <a:cs typeface="Times New Roman"/>
                <a:sym typeface="Times New Roman"/>
              </a:rPr>
              <a:t>инстаграм</a:t>
            </a:r>
            <a:r>
              <a:rPr lang="ru-RU" sz="1480" dirty="0">
                <a:latin typeface="Times New Roman"/>
                <a:ea typeface="Times New Roman"/>
                <a:cs typeface="Times New Roman"/>
                <a:sym typeface="Times New Roman"/>
              </a:rPr>
              <a:t>, VK, </a:t>
            </a:r>
            <a:r>
              <a:rPr lang="ru-RU" sz="1480" dirty="0" err="1">
                <a:latin typeface="Times New Roman"/>
                <a:ea typeface="Times New Roman"/>
                <a:cs typeface="Times New Roman"/>
                <a:sym typeface="Times New Roman"/>
              </a:rPr>
              <a:t>simplybook</a:t>
            </a:r>
            <a:r>
              <a:rPr lang="ru-RU" sz="1480" dirty="0"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 dirty="0"/>
          </a:p>
          <a:p>
            <a:pPr marL="514350" lvl="0" indent="-514350" algn="l" rtl="0">
              <a:lnSpc>
                <a:spcPct val="90000"/>
              </a:lnSpc>
              <a:spcBef>
                <a:spcPts val="296"/>
              </a:spcBef>
              <a:spcAft>
                <a:spcPts val="0"/>
              </a:spcAft>
              <a:buClr>
                <a:srgbClr val="FF0000"/>
              </a:buClr>
              <a:buSzPts val="1480"/>
              <a:buFont typeface="Calibri"/>
              <a:buAutoNum type="arabicPeriod"/>
            </a:pPr>
            <a:r>
              <a:rPr lang="ru-RU" sz="148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</a:t>
            </a:r>
            <a:r>
              <a:rPr lang="ru-RU" sz="1480" dirty="0">
                <a:latin typeface="Times New Roman"/>
                <a:ea typeface="Times New Roman"/>
                <a:cs typeface="Times New Roman"/>
                <a:sym typeface="Times New Roman"/>
              </a:rPr>
              <a:t>ксклюзивная программа обучения последователей и персонала (все наши партнеры проходят </a:t>
            </a:r>
            <a:r>
              <a:rPr lang="ru-RU" sz="1480" dirty="0" err="1">
                <a:latin typeface="Times New Roman"/>
                <a:ea typeface="Times New Roman"/>
                <a:cs typeface="Times New Roman"/>
                <a:sym typeface="Times New Roman"/>
              </a:rPr>
              <a:t>интенсив</a:t>
            </a:r>
            <a:r>
              <a:rPr lang="ru-RU" sz="1480" dirty="0">
                <a:latin typeface="Times New Roman"/>
                <a:ea typeface="Times New Roman"/>
                <a:cs typeface="Times New Roman"/>
                <a:sym typeface="Times New Roman"/>
              </a:rPr>
              <a:t>-блок обучения по развитию и работе салона, включены ежемесячные очные консультации, еженедельные дистанционные, а также ежедневные телефонные)</a:t>
            </a:r>
            <a:endParaRPr dirty="0"/>
          </a:p>
          <a:p>
            <a:pPr marL="514350" lvl="0" indent="-514350" algn="l" rtl="0">
              <a:lnSpc>
                <a:spcPct val="90000"/>
              </a:lnSpc>
              <a:spcBef>
                <a:spcPts val="296"/>
              </a:spcBef>
              <a:spcAft>
                <a:spcPts val="0"/>
              </a:spcAft>
              <a:buClr>
                <a:srgbClr val="FF0000"/>
              </a:buClr>
              <a:buSzPts val="1480"/>
              <a:buFont typeface="Calibri"/>
              <a:buAutoNum type="arabicPeriod"/>
            </a:pPr>
            <a:r>
              <a:rPr lang="ru-RU" sz="148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</a:t>
            </a:r>
            <a:r>
              <a:rPr lang="ru-RU" sz="1480" dirty="0">
                <a:latin typeface="Times New Roman"/>
                <a:ea typeface="Times New Roman"/>
                <a:cs typeface="Times New Roman"/>
                <a:sym typeface="Times New Roman"/>
              </a:rPr>
              <a:t>ксклюзивные условия на покупку косметических товаров наших </a:t>
            </a:r>
            <a:r>
              <a:rPr lang="ru-RU" sz="1480" dirty="0" smtClean="0">
                <a:latin typeface="Times New Roman"/>
                <a:ea typeface="Times New Roman"/>
                <a:cs typeface="Times New Roman"/>
                <a:sym typeface="Times New Roman"/>
              </a:rPr>
              <a:t>испанских, японских и итальянских </a:t>
            </a:r>
            <a:r>
              <a:rPr lang="ru-RU" sz="1480" dirty="0">
                <a:latin typeface="Times New Roman"/>
                <a:ea typeface="Times New Roman"/>
                <a:cs typeface="Times New Roman"/>
                <a:sym typeface="Times New Roman"/>
              </a:rPr>
              <a:t>партнёров</a:t>
            </a:r>
            <a:endParaRPr dirty="0"/>
          </a:p>
          <a:p>
            <a:pPr marL="514350" lvl="0" indent="-514350" algn="l" rtl="0">
              <a:lnSpc>
                <a:spcPct val="90000"/>
              </a:lnSpc>
              <a:spcBef>
                <a:spcPts val="296"/>
              </a:spcBef>
              <a:spcAft>
                <a:spcPts val="0"/>
              </a:spcAft>
              <a:buClr>
                <a:srgbClr val="FF0000"/>
              </a:buClr>
              <a:buSzPts val="1480"/>
              <a:buFont typeface="Calibri"/>
              <a:buAutoNum type="arabicPeriod"/>
            </a:pPr>
            <a:r>
              <a:rPr lang="ru-RU" sz="148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</a:t>
            </a:r>
            <a:r>
              <a:rPr lang="ru-RU" sz="1480" dirty="0">
                <a:latin typeface="Times New Roman"/>
                <a:ea typeface="Times New Roman"/>
                <a:cs typeface="Times New Roman"/>
                <a:sym typeface="Times New Roman"/>
              </a:rPr>
              <a:t>оверие к бренду 4Looks, уникальная атмосфера 4Looks </a:t>
            </a:r>
            <a:r>
              <a:rPr lang="ru-RU" sz="1480" dirty="0" err="1">
                <a:latin typeface="Times New Roman"/>
                <a:ea typeface="Times New Roman"/>
                <a:cs typeface="Times New Roman"/>
                <a:sym typeface="Times New Roman"/>
              </a:rPr>
              <a:t>Family</a:t>
            </a:r>
            <a:endParaRPr sz="148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514350" lvl="0" indent="-514350" algn="l" rtl="0">
              <a:lnSpc>
                <a:spcPct val="90000"/>
              </a:lnSpc>
              <a:spcBef>
                <a:spcPts val="296"/>
              </a:spcBef>
              <a:spcAft>
                <a:spcPts val="0"/>
              </a:spcAft>
              <a:buClr>
                <a:srgbClr val="FF0000"/>
              </a:buClr>
              <a:buSzPts val="1480"/>
              <a:buFont typeface="Calibri"/>
              <a:buAutoNum type="arabicPeriod"/>
            </a:pPr>
            <a:r>
              <a:rPr lang="ru-RU" sz="148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</a:t>
            </a:r>
            <a:r>
              <a:rPr lang="ru-RU" sz="1480" dirty="0">
                <a:latin typeface="Times New Roman"/>
                <a:ea typeface="Times New Roman"/>
                <a:cs typeface="Times New Roman"/>
                <a:sym typeface="Times New Roman"/>
              </a:rPr>
              <a:t>артнерские отношения по принципу «WIN-WIN-WIN»</a:t>
            </a:r>
            <a:endParaRPr dirty="0"/>
          </a:p>
        </p:txBody>
      </p:sp>
      <p:sp>
        <p:nvSpPr>
          <p:cNvPr id="188" name="Google Shape;188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21"/>
          <p:cNvPicPr preferRelativeResize="0"/>
          <p:nvPr/>
        </p:nvPicPr>
        <p:blipFill rotWithShape="1">
          <a:blip r:embed="rId3">
            <a:alphaModFix/>
          </a:blip>
          <a:srcRect l="4760" r="19187"/>
          <a:stretch/>
        </p:blipFill>
        <p:spPr>
          <a:xfrm>
            <a:off x="-210225" y="-69262"/>
            <a:ext cx="9429750" cy="6996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21"/>
          <p:cNvPicPr preferRelativeResize="0"/>
          <p:nvPr/>
        </p:nvPicPr>
        <p:blipFill>
          <a:blip r:embed="rId4">
            <a:alphaModFix amt="78000"/>
          </a:blip>
          <a:stretch>
            <a:fillRect/>
          </a:stretch>
        </p:blipFill>
        <p:spPr>
          <a:xfrm>
            <a:off x="457200" y="535850"/>
            <a:ext cx="8094900" cy="4063651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1"/>
          <p:cNvSpPr txBox="1">
            <a:spLocks noGrp="1"/>
          </p:cNvSpPr>
          <p:nvPr>
            <p:ph type="title"/>
          </p:nvPr>
        </p:nvSpPr>
        <p:spPr>
          <a:xfrm>
            <a:off x="389850" y="535846"/>
            <a:ext cx="8229600" cy="7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Times New Roman"/>
              <a:buNone/>
            </a:pPr>
            <a:r>
              <a:rPr lang="ru-RU" sz="36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</a:t>
            </a:r>
            <a:r>
              <a:rPr lang="ru-RU" sz="3600" b="1">
                <a:latin typeface="Times New Roman"/>
                <a:ea typeface="Times New Roman"/>
                <a:cs typeface="Times New Roman"/>
                <a:sym typeface="Times New Roman"/>
              </a:rPr>
              <a:t>азисы</a:t>
            </a:r>
            <a:endParaRPr/>
          </a:p>
        </p:txBody>
      </p:sp>
      <p:sp>
        <p:nvSpPr>
          <p:cNvPr id="196" name="Google Shape;196;p21"/>
          <p:cNvSpPr txBox="1">
            <a:spLocks noGrp="1"/>
          </p:cNvSpPr>
          <p:nvPr>
            <p:ph type="body" idx="1"/>
          </p:nvPr>
        </p:nvSpPr>
        <p:spPr>
          <a:xfrm>
            <a:off x="769738" y="1215189"/>
            <a:ext cx="7931100" cy="33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4350" lvl="0" indent="-514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Font typeface="Calibri"/>
              <a:buAutoNum type="arabicPeriod"/>
            </a:pPr>
            <a:r>
              <a:rPr lang="ru-RU" sz="2960" dirty="0">
                <a:latin typeface="Times New Roman"/>
                <a:ea typeface="Times New Roman"/>
                <a:cs typeface="Times New Roman"/>
                <a:sym typeface="Times New Roman"/>
              </a:rPr>
              <a:t>Бизнес для тех, кто </a:t>
            </a:r>
            <a:r>
              <a:rPr lang="ru-RU" sz="2960" b="1" dirty="0">
                <a:latin typeface="Times New Roman"/>
                <a:ea typeface="Times New Roman"/>
                <a:cs typeface="Times New Roman"/>
                <a:sym typeface="Times New Roman"/>
              </a:rPr>
              <a:t>хочет и </a:t>
            </a:r>
            <a:r>
              <a:rPr lang="ru-RU" sz="296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готов</a:t>
            </a:r>
            <a:r>
              <a:rPr lang="ru-RU" sz="296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960" dirty="0">
                <a:latin typeface="Times New Roman"/>
                <a:ea typeface="Times New Roman"/>
                <a:cs typeface="Times New Roman"/>
                <a:sym typeface="Times New Roman"/>
              </a:rPr>
              <a:t>развиваться</a:t>
            </a:r>
            <a:endParaRPr dirty="0"/>
          </a:p>
          <a:p>
            <a:pPr marL="514350" lvl="0" indent="-51435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Calibri"/>
              <a:buAutoNum type="arabicPeriod"/>
            </a:pPr>
            <a:r>
              <a:rPr lang="ru-RU" sz="2960" b="1" dirty="0">
                <a:latin typeface="Times New Roman"/>
                <a:ea typeface="Times New Roman"/>
                <a:cs typeface="Times New Roman"/>
                <a:sym typeface="Times New Roman"/>
              </a:rPr>
              <a:t>Мы </a:t>
            </a:r>
            <a:r>
              <a:rPr lang="ru-RU" sz="296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вместе</a:t>
            </a:r>
            <a:r>
              <a:rPr lang="ru-RU" sz="296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960" dirty="0">
                <a:latin typeface="Times New Roman"/>
                <a:ea typeface="Times New Roman"/>
                <a:cs typeface="Times New Roman"/>
                <a:sym typeface="Times New Roman"/>
              </a:rPr>
              <a:t>с </a:t>
            </a:r>
            <a:r>
              <a:rPr lang="ru-RU" sz="2960" dirty="0" smtClean="0">
                <a:latin typeface="Times New Roman"/>
                <a:ea typeface="Times New Roman"/>
                <a:cs typeface="Times New Roman"/>
                <a:sym typeface="Times New Roman"/>
              </a:rPr>
              <a:t>Вами с </a:t>
            </a:r>
            <a:r>
              <a:rPr lang="ru-RU" sz="2960" dirty="0">
                <a:latin typeface="Times New Roman"/>
                <a:ea typeface="Times New Roman"/>
                <a:cs typeface="Times New Roman"/>
                <a:sym typeface="Times New Roman"/>
              </a:rPr>
              <a:t>момента принятия решения о партнёрстве</a:t>
            </a:r>
            <a:endParaRPr dirty="0"/>
          </a:p>
          <a:p>
            <a:pPr marL="514350" lvl="0" indent="-51435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Calibri"/>
              <a:buAutoNum type="arabicPeriod"/>
            </a:pPr>
            <a:r>
              <a:rPr lang="ru-RU" sz="2960" dirty="0">
                <a:latin typeface="Times New Roman"/>
                <a:ea typeface="Times New Roman"/>
                <a:cs typeface="Times New Roman"/>
                <a:sym typeface="Times New Roman"/>
              </a:rPr>
              <a:t>Мы знаем, что успех приходит, когда есть </a:t>
            </a:r>
            <a:r>
              <a:rPr lang="ru-RU" sz="296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команда</a:t>
            </a:r>
            <a:r>
              <a:rPr lang="ru-RU" sz="2960" b="1" dirty="0">
                <a:latin typeface="Times New Roman"/>
                <a:ea typeface="Times New Roman"/>
                <a:cs typeface="Times New Roman"/>
                <a:sym typeface="Times New Roman"/>
              </a:rPr>
              <a:t> единомышленников   </a:t>
            </a:r>
            <a:endParaRPr dirty="0"/>
          </a:p>
          <a:p>
            <a:pPr marL="514350" lvl="0" indent="-51435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Calibri"/>
              <a:buAutoNum type="arabicPeriod"/>
            </a:pPr>
            <a:r>
              <a:rPr lang="ru-RU" sz="2960" dirty="0">
                <a:latin typeface="Times New Roman"/>
                <a:ea typeface="Times New Roman"/>
                <a:cs typeface="Times New Roman"/>
                <a:sym typeface="Times New Roman"/>
              </a:rPr>
              <a:t>Мы </a:t>
            </a:r>
            <a:r>
              <a:rPr lang="ru-RU" sz="2960" b="1" dirty="0">
                <a:latin typeface="Times New Roman"/>
                <a:ea typeface="Times New Roman"/>
                <a:cs typeface="Times New Roman"/>
                <a:sym typeface="Times New Roman"/>
              </a:rPr>
              <a:t>объединяем</a:t>
            </a:r>
            <a:r>
              <a:rPr lang="ru-RU" sz="296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96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профессионалов</a:t>
            </a:r>
            <a:endParaRPr dirty="0"/>
          </a:p>
          <a:p>
            <a:pPr marL="514350" lvl="0" indent="-32639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Calibri"/>
              <a:buNone/>
            </a:pPr>
            <a:endParaRPr sz="296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97" name="Google Shape;197;p21"/>
          <p:cNvPicPr preferRelativeResize="0"/>
          <p:nvPr/>
        </p:nvPicPr>
        <p:blipFill>
          <a:blip r:embed="rId4">
            <a:alphaModFix amt="74000"/>
          </a:blip>
          <a:stretch>
            <a:fillRect/>
          </a:stretch>
        </p:blipFill>
        <p:spPr>
          <a:xfrm>
            <a:off x="2519200" y="4721975"/>
            <a:ext cx="3767299" cy="456524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21"/>
          <p:cNvSpPr txBox="1"/>
          <p:nvPr/>
        </p:nvSpPr>
        <p:spPr>
          <a:xfrm>
            <a:off x="2184351" y="4660725"/>
            <a:ext cx="4437000" cy="5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Times New Roman"/>
              <a:buNone/>
            </a:pPr>
            <a:r>
              <a:rPr lang="ru-RU" sz="24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</a:t>
            </a:r>
            <a:r>
              <a:rPr lang="ru-RU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пасибо за внимание!</a:t>
            </a:r>
            <a:endParaRPr sz="24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9" name="Google Shape;199;p21"/>
          <p:cNvSpPr txBox="1"/>
          <p:nvPr/>
        </p:nvSpPr>
        <p:spPr>
          <a:xfrm>
            <a:off x="-393922" y="5300945"/>
            <a:ext cx="4104600" cy="13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Times New Roman"/>
              <a:buNone/>
            </a:pPr>
            <a:r>
              <a:rPr lang="ru-RU" sz="18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</a:t>
            </a:r>
            <a:r>
              <a:rPr lang="ru-RU" sz="18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онтакты координатора:</a:t>
            </a:r>
            <a:endParaRPr>
              <a:solidFill>
                <a:srgbClr val="FFFFFF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Times New Roman"/>
              <a:buNone/>
            </a:pPr>
            <a:r>
              <a:rPr lang="ru-RU" sz="18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</a:t>
            </a:r>
            <a:r>
              <a:rPr lang="ru-RU" sz="18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митрий Волков </a:t>
            </a:r>
            <a:endParaRPr sz="1800" b="1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Times New Roman"/>
              <a:buNone/>
            </a:pPr>
            <a:r>
              <a:rPr lang="ru-RU" sz="18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</a:t>
            </a:r>
            <a:r>
              <a:rPr lang="ru-RU" sz="18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воните: 8-910-144-55-66</a:t>
            </a:r>
            <a:endParaRPr sz="1800" b="1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Times New Roman"/>
              <a:buNone/>
            </a:pPr>
            <a:r>
              <a:rPr lang="ru-RU" sz="18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</a:t>
            </a:r>
            <a:r>
              <a:rPr lang="ru-RU" sz="18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ишите: 4looks@mail.ru</a:t>
            </a:r>
            <a:endParaRPr sz="1800" b="1" i="0" u="none" strike="noStrike" cap="non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00" name="Google Shape;200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30000" y="5855950"/>
            <a:ext cx="2189448" cy="77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540</Words>
  <Application>Microsoft Office PowerPoint</Application>
  <PresentationFormat>Экран (4:3)</PresentationFormat>
  <Paragraphs>100</Paragraphs>
  <Slides>9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Тема Office</vt:lpstr>
      <vt:lpstr>Презентация PowerPoint</vt:lpstr>
      <vt:lpstr>4LOOKS. Красота, вдохновленная природой </vt:lpstr>
      <vt:lpstr>Концепция 4LOOKS </vt:lpstr>
      <vt:lpstr>Наши Партнёры</vt:lpstr>
      <vt:lpstr>Структура и взаимодействие</vt:lpstr>
      <vt:lpstr>Презентация PowerPoint</vt:lpstr>
      <vt:lpstr>Стартовый бюджет</vt:lpstr>
      <vt:lpstr>Преимущества сотрудничества с 4Looks </vt:lpstr>
      <vt:lpstr>Базисы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4Looks Group</cp:lastModifiedBy>
  <cp:revision>15</cp:revision>
  <dcterms:modified xsi:type="dcterms:W3CDTF">2021-07-03T08:29:48Z</dcterms:modified>
</cp:coreProperties>
</file>